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0"/>
  </p:notesMasterIdLst>
  <p:sldIdLst>
    <p:sldId id="271" r:id="rId2"/>
    <p:sldId id="280" r:id="rId3"/>
    <p:sldId id="293" r:id="rId4"/>
    <p:sldId id="276" r:id="rId5"/>
    <p:sldId id="267" r:id="rId6"/>
    <p:sldId id="259" r:id="rId7"/>
    <p:sldId id="266" r:id="rId8"/>
    <p:sldId id="306" r:id="rId9"/>
    <p:sldId id="295" r:id="rId10"/>
    <p:sldId id="296" r:id="rId11"/>
    <p:sldId id="297" r:id="rId12"/>
    <p:sldId id="299" r:id="rId13"/>
    <p:sldId id="300" r:id="rId14"/>
    <p:sldId id="301" r:id="rId15"/>
    <p:sldId id="303" r:id="rId16"/>
    <p:sldId id="304" r:id="rId17"/>
    <p:sldId id="281" r:id="rId18"/>
    <p:sldId id="305" r:id="rId19"/>
    <p:sldId id="283" r:id="rId20"/>
    <p:sldId id="284" r:id="rId21"/>
    <p:sldId id="285" r:id="rId22"/>
    <p:sldId id="287" r:id="rId23"/>
    <p:sldId id="288" r:id="rId24"/>
    <p:sldId id="289" r:id="rId25"/>
    <p:sldId id="290" r:id="rId26"/>
    <p:sldId id="291" r:id="rId27"/>
    <p:sldId id="292" r:id="rId28"/>
    <p:sldId id="308"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02A3102F-B2C0-204C-AB95-771E74DE6890}">
          <p14:sldIdLst>
            <p14:sldId id="271"/>
            <p14:sldId id="280"/>
            <p14:sldId id="293"/>
            <p14:sldId id="276"/>
            <p14:sldId id="267"/>
            <p14:sldId id="259"/>
            <p14:sldId id="266"/>
            <p14:sldId id="306"/>
            <p14:sldId id="295"/>
            <p14:sldId id="296"/>
            <p14:sldId id="297"/>
            <p14:sldId id="299"/>
            <p14:sldId id="300"/>
            <p14:sldId id="301"/>
            <p14:sldId id="303"/>
            <p14:sldId id="304"/>
            <p14:sldId id="281"/>
            <p14:sldId id="305"/>
            <p14:sldId id="283"/>
            <p14:sldId id="284"/>
            <p14:sldId id="285"/>
            <p14:sldId id="287"/>
            <p14:sldId id="288"/>
            <p14:sldId id="289"/>
            <p14:sldId id="290"/>
            <p14:sldId id="291"/>
            <p14:sldId id="292"/>
            <p14:sldId id="30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FF4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91" autoAdjust="0"/>
    <p:restoredTop sz="61156" autoAdjust="0"/>
  </p:normalViewPr>
  <p:slideViewPr>
    <p:cSldViewPr snapToGrid="0" snapToObjects="1">
      <p:cViewPr varScale="1">
        <p:scale>
          <a:sx n="107" d="100"/>
          <a:sy n="107" d="100"/>
        </p:scale>
        <p:origin x="-379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EE9F6-3F75-E247-87B9-023D6B53E32F}" type="doc">
      <dgm:prSet loTypeId="urn:microsoft.com/office/officeart/2005/8/layout/pyramid1" loCatId="" qsTypeId="urn:microsoft.com/office/officeart/2005/8/quickstyle/simple1" qsCatId="simple" csTypeId="urn:microsoft.com/office/officeart/2005/8/colors/accent1_2" csCatId="accent1" phldr="1"/>
      <dgm:spPr/>
    </dgm:pt>
    <dgm:pt modelId="{762CE3E2-A6CF-C94F-B506-992FDE9B1CA3}">
      <dgm:prSet phldrT="[Text]" custT="1"/>
      <dgm:spPr/>
      <dgm:t>
        <a:bodyPr/>
        <a:lstStyle/>
        <a:p>
          <a:pPr algn="ctr"/>
          <a:r>
            <a:rPr lang="en-US" sz="2600" dirty="0" smtClean="0"/>
            <a:t>Unit</a:t>
          </a:r>
          <a:endParaRPr lang="en-US" sz="2600" dirty="0"/>
        </a:p>
      </dgm:t>
    </dgm:pt>
    <dgm:pt modelId="{D8BCE32C-4554-3A46-9FD0-2DC0F19DB870}" type="parTrans" cxnId="{27F585D7-B95D-1A4C-BE4A-B123333EBAB2}">
      <dgm:prSet/>
      <dgm:spPr/>
      <dgm:t>
        <a:bodyPr/>
        <a:lstStyle/>
        <a:p>
          <a:pPr algn="ctr"/>
          <a:endParaRPr lang="en-US"/>
        </a:p>
      </dgm:t>
    </dgm:pt>
    <dgm:pt modelId="{B3D5DCF9-32CC-1B40-9DFF-BEB1CA2D3FE7}" type="sibTrans" cxnId="{27F585D7-B95D-1A4C-BE4A-B123333EBAB2}">
      <dgm:prSet/>
      <dgm:spPr/>
      <dgm:t>
        <a:bodyPr/>
        <a:lstStyle/>
        <a:p>
          <a:pPr algn="ctr"/>
          <a:endParaRPr lang="en-US"/>
        </a:p>
      </dgm:t>
    </dgm:pt>
    <dgm:pt modelId="{9CBBD2DB-B366-4E47-907F-83CF9A3A6287}">
      <dgm:prSet custT="1"/>
      <dgm:spPr/>
      <dgm:t>
        <a:bodyPr/>
        <a:lstStyle/>
        <a:p>
          <a:pPr algn="ctr"/>
          <a:r>
            <a:rPr lang="en-US" sz="2600" dirty="0" err="1" smtClean="0"/>
            <a:t>Devo</a:t>
          </a:r>
          <a:endParaRPr lang="en-US" sz="2600" dirty="0"/>
        </a:p>
      </dgm:t>
    </dgm:pt>
    <dgm:pt modelId="{0480FE72-3CF9-F646-AA9E-894ACCC95389}" type="parTrans" cxnId="{CA2A44F2-0DC7-7240-BCCC-86739DEDB123}">
      <dgm:prSet/>
      <dgm:spPr/>
      <dgm:t>
        <a:bodyPr/>
        <a:lstStyle/>
        <a:p>
          <a:pPr algn="ctr"/>
          <a:endParaRPr lang="en-US"/>
        </a:p>
      </dgm:t>
    </dgm:pt>
    <dgm:pt modelId="{BE825B04-7E2A-6243-AE65-0DC83C1FE8F4}" type="sibTrans" cxnId="{CA2A44F2-0DC7-7240-BCCC-86739DEDB123}">
      <dgm:prSet/>
      <dgm:spPr/>
      <dgm:t>
        <a:bodyPr/>
        <a:lstStyle/>
        <a:p>
          <a:pPr algn="ctr"/>
          <a:endParaRPr lang="en-US"/>
        </a:p>
      </dgm:t>
    </dgm:pt>
    <dgm:pt modelId="{CF61A1A1-AC74-8F4C-A5C0-ABD6C01EC151}">
      <dgm:prSet custT="1"/>
      <dgm:spPr/>
      <dgm:t>
        <a:bodyPr/>
        <a:lstStyle/>
        <a:p>
          <a:pPr algn="ctr"/>
          <a:r>
            <a:rPr lang="en-US" sz="2600" dirty="0" smtClean="0"/>
            <a:t>System-Wide</a:t>
          </a:r>
          <a:endParaRPr lang="en-US" sz="2600" dirty="0"/>
        </a:p>
      </dgm:t>
    </dgm:pt>
    <dgm:pt modelId="{D3A50235-558F-5F40-84B3-9023F5E2BF8F}" type="parTrans" cxnId="{F5B6564D-D6BD-134B-A4C2-19B91168BBA4}">
      <dgm:prSet/>
      <dgm:spPr/>
      <dgm:t>
        <a:bodyPr/>
        <a:lstStyle/>
        <a:p>
          <a:pPr algn="ctr"/>
          <a:endParaRPr lang="en-US"/>
        </a:p>
      </dgm:t>
    </dgm:pt>
    <dgm:pt modelId="{97C284E4-D293-8747-9CA0-1239945BD302}" type="sibTrans" cxnId="{F5B6564D-D6BD-134B-A4C2-19B91168BBA4}">
      <dgm:prSet/>
      <dgm:spPr/>
      <dgm:t>
        <a:bodyPr/>
        <a:lstStyle/>
        <a:p>
          <a:pPr algn="ctr"/>
          <a:endParaRPr lang="en-US"/>
        </a:p>
      </dgm:t>
    </dgm:pt>
    <dgm:pt modelId="{C9E0D3C9-E8E7-E14C-8280-BD8D0C978F35}">
      <dgm:prSet custT="1"/>
      <dgm:spPr/>
      <dgm:t>
        <a:bodyPr/>
        <a:lstStyle/>
        <a:p>
          <a:pPr algn="ctr"/>
          <a:r>
            <a:rPr lang="en-US" sz="2600" dirty="0" smtClean="0"/>
            <a:t>Prod</a:t>
          </a:r>
          <a:endParaRPr lang="en-US" sz="2600" dirty="0"/>
        </a:p>
      </dgm:t>
    </dgm:pt>
    <dgm:pt modelId="{E00B4E16-2FC9-6F43-8410-80CB6AA4B234}" type="parTrans" cxnId="{4B7B8D82-CBF4-C844-89B7-5F68E072D5DE}">
      <dgm:prSet/>
      <dgm:spPr/>
      <dgm:t>
        <a:bodyPr/>
        <a:lstStyle/>
        <a:p>
          <a:pPr algn="ctr"/>
          <a:endParaRPr lang="en-US"/>
        </a:p>
      </dgm:t>
    </dgm:pt>
    <dgm:pt modelId="{A2940E13-E891-6842-997E-2048D11FE49A}" type="sibTrans" cxnId="{4B7B8D82-CBF4-C844-89B7-5F68E072D5DE}">
      <dgm:prSet/>
      <dgm:spPr/>
      <dgm:t>
        <a:bodyPr/>
        <a:lstStyle/>
        <a:p>
          <a:pPr algn="ctr"/>
          <a:endParaRPr lang="en-US"/>
        </a:p>
      </dgm:t>
    </dgm:pt>
    <dgm:pt modelId="{7F818F46-A934-944B-82F7-BDBDBA7E73EB}" type="pres">
      <dgm:prSet presAssocID="{918EE9F6-3F75-E247-87B9-023D6B53E32F}" presName="Name0" presStyleCnt="0">
        <dgm:presLayoutVars>
          <dgm:dir/>
          <dgm:animLvl val="lvl"/>
          <dgm:resizeHandles val="exact"/>
        </dgm:presLayoutVars>
      </dgm:prSet>
      <dgm:spPr/>
    </dgm:pt>
    <dgm:pt modelId="{0CA7CCD5-A695-3F43-9CA6-DBD2A509BFC2}" type="pres">
      <dgm:prSet presAssocID="{C9E0D3C9-E8E7-E14C-8280-BD8D0C978F35}" presName="Name8" presStyleCnt="0"/>
      <dgm:spPr/>
    </dgm:pt>
    <dgm:pt modelId="{14325F54-4EA1-F247-902C-D4EF1D256803}" type="pres">
      <dgm:prSet presAssocID="{C9E0D3C9-E8E7-E14C-8280-BD8D0C978F35}" presName="level" presStyleLbl="node1" presStyleIdx="0" presStyleCnt="4">
        <dgm:presLayoutVars>
          <dgm:chMax val="1"/>
          <dgm:bulletEnabled val="1"/>
        </dgm:presLayoutVars>
      </dgm:prSet>
      <dgm:spPr/>
      <dgm:t>
        <a:bodyPr/>
        <a:lstStyle/>
        <a:p>
          <a:endParaRPr lang="en-US"/>
        </a:p>
      </dgm:t>
    </dgm:pt>
    <dgm:pt modelId="{ABFE87A8-8910-C947-895D-5A1866297BB2}" type="pres">
      <dgm:prSet presAssocID="{C9E0D3C9-E8E7-E14C-8280-BD8D0C978F35}" presName="levelTx" presStyleLbl="revTx" presStyleIdx="0" presStyleCnt="0">
        <dgm:presLayoutVars>
          <dgm:chMax val="1"/>
          <dgm:bulletEnabled val="1"/>
        </dgm:presLayoutVars>
      </dgm:prSet>
      <dgm:spPr/>
      <dgm:t>
        <a:bodyPr/>
        <a:lstStyle/>
        <a:p>
          <a:endParaRPr lang="en-US"/>
        </a:p>
      </dgm:t>
    </dgm:pt>
    <dgm:pt modelId="{857DCC4D-9132-3343-BD6E-BB37D9F6B130}" type="pres">
      <dgm:prSet presAssocID="{9CBBD2DB-B366-4E47-907F-83CF9A3A6287}" presName="Name8" presStyleCnt="0"/>
      <dgm:spPr/>
    </dgm:pt>
    <dgm:pt modelId="{A49811D6-FE0D-D548-B0A2-6CD8737A5A6C}" type="pres">
      <dgm:prSet presAssocID="{9CBBD2DB-B366-4E47-907F-83CF9A3A6287}" presName="level" presStyleLbl="node1" presStyleIdx="1" presStyleCnt="4">
        <dgm:presLayoutVars>
          <dgm:chMax val="1"/>
          <dgm:bulletEnabled val="1"/>
        </dgm:presLayoutVars>
      </dgm:prSet>
      <dgm:spPr/>
      <dgm:t>
        <a:bodyPr/>
        <a:lstStyle/>
        <a:p>
          <a:endParaRPr lang="en-US"/>
        </a:p>
      </dgm:t>
    </dgm:pt>
    <dgm:pt modelId="{36E1303B-EA46-AE4A-B5F2-4886D347E6F2}" type="pres">
      <dgm:prSet presAssocID="{9CBBD2DB-B366-4E47-907F-83CF9A3A6287}" presName="levelTx" presStyleLbl="revTx" presStyleIdx="0" presStyleCnt="0">
        <dgm:presLayoutVars>
          <dgm:chMax val="1"/>
          <dgm:bulletEnabled val="1"/>
        </dgm:presLayoutVars>
      </dgm:prSet>
      <dgm:spPr/>
      <dgm:t>
        <a:bodyPr/>
        <a:lstStyle/>
        <a:p>
          <a:endParaRPr lang="en-US"/>
        </a:p>
      </dgm:t>
    </dgm:pt>
    <dgm:pt modelId="{B5D86E4A-89FE-4A4B-B43F-90CBD78ABEC0}" type="pres">
      <dgm:prSet presAssocID="{CF61A1A1-AC74-8F4C-A5C0-ABD6C01EC151}" presName="Name8" presStyleCnt="0"/>
      <dgm:spPr/>
    </dgm:pt>
    <dgm:pt modelId="{1CF2CBA7-5668-B04D-B68C-85A0D84F99D6}" type="pres">
      <dgm:prSet presAssocID="{CF61A1A1-AC74-8F4C-A5C0-ABD6C01EC151}" presName="level" presStyleLbl="node1" presStyleIdx="2" presStyleCnt="4">
        <dgm:presLayoutVars>
          <dgm:chMax val="1"/>
          <dgm:bulletEnabled val="1"/>
        </dgm:presLayoutVars>
      </dgm:prSet>
      <dgm:spPr/>
      <dgm:t>
        <a:bodyPr/>
        <a:lstStyle/>
        <a:p>
          <a:endParaRPr lang="en-US"/>
        </a:p>
      </dgm:t>
    </dgm:pt>
    <dgm:pt modelId="{547D50E6-BC41-9D42-A519-5CA7A6D048DA}" type="pres">
      <dgm:prSet presAssocID="{CF61A1A1-AC74-8F4C-A5C0-ABD6C01EC151}" presName="levelTx" presStyleLbl="revTx" presStyleIdx="0" presStyleCnt="0">
        <dgm:presLayoutVars>
          <dgm:chMax val="1"/>
          <dgm:bulletEnabled val="1"/>
        </dgm:presLayoutVars>
      </dgm:prSet>
      <dgm:spPr/>
      <dgm:t>
        <a:bodyPr/>
        <a:lstStyle/>
        <a:p>
          <a:endParaRPr lang="en-US"/>
        </a:p>
      </dgm:t>
    </dgm:pt>
    <dgm:pt modelId="{1D3C6859-9729-9342-BE24-A3067007A9ED}" type="pres">
      <dgm:prSet presAssocID="{762CE3E2-A6CF-C94F-B506-992FDE9B1CA3}" presName="Name8" presStyleCnt="0"/>
      <dgm:spPr/>
    </dgm:pt>
    <dgm:pt modelId="{4206008C-42F3-E04A-945E-BE6AC971F89D}" type="pres">
      <dgm:prSet presAssocID="{762CE3E2-A6CF-C94F-B506-992FDE9B1CA3}" presName="level" presStyleLbl="node1" presStyleIdx="3" presStyleCnt="4" custLinFactNeighborY="1238">
        <dgm:presLayoutVars>
          <dgm:chMax val="1"/>
          <dgm:bulletEnabled val="1"/>
        </dgm:presLayoutVars>
      </dgm:prSet>
      <dgm:spPr/>
      <dgm:t>
        <a:bodyPr/>
        <a:lstStyle/>
        <a:p>
          <a:endParaRPr lang="en-US"/>
        </a:p>
      </dgm:t>
    </dgm:pt>
    <dgm:pt modelId="{91912662-AA47-0E44-AEF9-7F43231A5ED6}" type="pres">
      <dgm:prSet presAssocID="{762CE3E2-A6CF-C94F-B506-992FDE9B1CA3}" presName="levelTx" presStyleLbl="revTx" presStyleIdx="0" presStyleCnt="0">
        <dgm:presLayoutVars>
          <dgm:chMax val="1"/>
          <dgm:bulletEnabled val="1"/>
        </dgm:presLayoutVars>
      </dgm:prSet>
      <dgm:spPr/>
      <dgm:t>
        <a:bodyPr/>
        <a:lstStyle/>
        <a:p>
          <a:endParaRPr lang="en-US"/>
        </a:p>
      </dgm:t>
    </dgm:pt>
  </dgm:ptLst>
  <dgm:cxnLst>
    <dgm:cxn modelId="{F5B6564D-D6BD-134B-A4C2-19B91168BBA4}" srcId="{918EE9F6-3F75-E247-87B9-023D6B53E32F}" destId="{CF61A1A1-AC74-8F4C-A5C0-ABD6C01EC151}" srcOrd="2" destOrd="0" parTransId="{D3A50235-558F-5F40-84B3-9023F5E2BF8F}" sibTransId="{97C284E4-D293-8747-9CA0-1239945BD302}"/>
    <dgm:cxn modelId="{27F585D7-B95D-1A4C-BE4A-B123333EBAB2}" srcId="{918EE9F6-3F75-E247-87B9-023D6B53E32F}" destId="{762CE3E2-A6CF-C94F-B506-992FDE9B1CA3}" srcOrd="3" destOrd="0" parTransId="{D8BCE32C-4554-3A46-9FD0-2DC0F19DB870}" sibTransId="{B3D5DCF9-32CC-1B40-9DFF-BEB1CA2D3FE7}"/>
    <dgm:cxn modelId="{531099E9-026A-BF4A-A15E-2A9A6F983633}" type="presOf" srcId="{9CBBD2DB-B366-4E47-907F-83CF9A3A6287}" destId="{36E1303B-EA46-AE4A-B5F2-4886D347E6F2}" srcOrd="1" destOrd="0" presId="urn:microsoft.com/office/officeart/2005/8/layout/pyramid1"/>
    <dgm:cxn modelId="{35CF27D1-5A1B-BA4E-A7F4-9CE5C433275B}" type="presOf" srcId="{CF61A1A1-AC74-8F4C-A5C0-ABD6C01EC151}" destId="{1CF2CBA7-5668-B04D-B68C-85A0D84F99D6}" srcOrd="0" destOrd="0" presId="urn:microsoft.com/office/officeart/2005/8/layout/pyramid1"/>
    <dgm:cxn modelId="{0A43A4CC-49A8-A644-8C2E-3681324B74EE}" type="presOf" srcId="{918EE9F6-3F75-E247-87B9-023D6B53E32F}" destId="{7F818F46-A934-944B-82F7-BDBDBA7E73EB}" srcOrd="0" destOrd="0" presId="urn:microsoft.com/office/officeart/2005/8/layout/pyramid1"/>
    <dgm:cxn modelId="{46402DCA-EBB6-CD4B-963D-6BFE5C49CCD9}" type="presOf" srcId="{C9E0D3C9-E8E7-E14C-8280-BD8D0C978F35}" destId="{14325F54-4EA1-F247-902C-D4EF1D256803}" srcOrd="0" destOrd="0" presId="urn:microsoft.com/office/officeart/2005/8/layout/pyramid1"/>
    <dgm:cxn modelId="{C9594A5C-DB03-2049-A070-9FCC00393018}" type="presOf" srcId="{762CE3E2-A6CF-C94F-B506-992FDE9B1CA3}" destId="{91912662-AA47-0E44-AEF9-7F43231A5ED6}" srcOrd="1" destOrd="0" presId="urn:microsoft.com/office/officeart/2005/8/layout/pyramid1"/>
    <dgm:cxn modelId="{88D1A939-61D2-6443-9C0E-B781C0F2AD80}" type="presOf" srcId="{9CBBD2DB-B366-4E47-907F-83CF9A3A6287}" destId="{A49811D6-FE0D-D548-B0A2-6CD8737A5A6C}" srcOrd="0" destOrd="0" presId="urn:microsoft.com/office/officeart/2005/8/layout/pyramid1"/>
    <dgm:cxn modelId="{DD020A81-3144-CF44-B41D-1D0249B0551C}" type="presOf" srcId="{762CE3E2-A6CF-C94F-B506-992FDE9B1CA3}" destId="{4206008C-42F3-E04A-945E-BE6AC971F89D}" srcOrd="0" destOrd="0" presId="urn:microsoft.com/office/officeart/2005/8/layout/pyramid1"/>
    <dgm:cxn modelId="{CA2A44F2-0DC7-7240-BCCC-86739DEDB123}" srcId="{918EE9F6-3F75-E247-87B9-023D6B53E32F}" destId="{9CBBD2DB-B366-4E47-907F-83CF9A3A6287}" srcOrd="1" destOrd="0" parTransId="{0480FE72-3CF9-F646-AA9E-894ACCC95389}" sibTransId="{BE825B04-7E2A-6243-AE65-0DC83C1FE8F4}"/>
    <dgm:cxn modelId="{84DE8226-02EB-6F41-AE21-62C6179A412F}" type="presOf" srcId="{C9E0D3C9-E8E7-E14C-8280-BD8D0C978F35}" destId="{ABFE87A8-8910-C947-895D-5A1866297BB2}" srcOrd="1" destOrd="0" presId="urn:microsoft.com/office/officeart/2005/8/layout/pyramid1"/>
    <dgm:cxn modelId="{4B7B8D82-CBF4-C844-89B7-5F68E072D5DE}" srcId="{918EE9F6-3F75-E247-87B9-023D6B53E32F}" destId="{C9E0D3C9-E8E7-E14C-8280-BD8D0C978F35}" srcOrd="0" destOrd="0" parTransId="{E00B4E16-2FC9-6F43-8410-80CB6AA4B234}" sibTransId="{A2940E13-E891-6842-997E-2048D11FE49A}"/>
    <dgm:cxn modelId="{322D67D2-5186-DB40-963D-52186101F337}" type="presOf" srcId="{CF61A1A1-AC74-8F4C-A5C0-ABD6C01EC151}" destId="{547D50E6-BC41-9D42-A519-5CA7A6D048DA}" srcOrd="1" destOrd="0" presId="urn:microsoft.com/office/officeart/2005/8/layout/pyramid1"/>
    <dgm:cxn modelId="{9EE4A302-9AAF-914E-9D9D-72D11E2C2852}" type="presParOf" srcId="{7F818F46-A934-944B-82F7-BDBDBA7E73EB}" destId="{0CA7CCD5-A695-3F43-9CA6-DBD2A509BFC2}" srcOrd="0" destOrd="0" presId="urn:microsoft.com/office/officeart/2005/8/layout/pyramid1"/>
    <dgm:cxn modelId="{765BB2B2-8F46-6744-B68C-E0FEE7B650AF}" type="presParOf" srcId="{0CA7CCD5-A695-3F43-9CA6-DBD2A509BFC2}" destId="{14325F54-4EA1-F247-902C-D4EF1D256803}" srcOrd="0" destOrd="0" presId="urn:microsoft.com/office/officeart/2005/8/layout/pyramid1"/>
    <dgm:cxn modelId="{D6CEC7A7-0983-F24C-A1FB-495F19A01508}" type="presParOf" srcId="{0CA7CCD5-A695-3F43-9CA6-DBD2A509BFC2}" destId="{ABFE87A8-8910-C947-895D-5A1866297BB2}" srcOrd="1" destOrd="0" presId="urn:microsoft.com/office/officeart/2005/8/layout/pyramid1"/>
    <dgm:cxn modelId="{2B213359-86A0-7B42-8D87-D9CB05FF8D22}" type="presParOf" srcId="{7F818F46-A934-944B-82F7-BDBDBA7E73EB}" destId="{857DCC4D-9132-3343-BD6E-BB37D9F6B130}" srcOrd="1" destOrd="0" presId="urn:microsoft.com/office/officeart/2005/8/layout/pyramid1"/>
    <dgm:cxn modelId="{B5E53199-E9E0-4440-8F8A-0B5E2BAC1334}" type="presParOf" srcId="{857DCC4D-9132-3343-BD6E-BB37D9F6B130}" destId="{A49811D6-FE0D-D548-B0A2-6CD8737A5A6C}" srcOrd="0" destOrd="0" presId="urn:microsoft.com/office/officeart/2005/8/layout/pyramid1"/>
    <dgm:cxn modelId="{399B288E-77D1-E54B-BBAA-677199DCCBD1}" type="presParOf" srcId="{857DCC4D-9132-3343-BD6E-BB37D9F6B130}" destId="{36E1303B-EA46-AE4A-B5F2-4886D347E6F2}" srcOrd="1" destOrd="0" presId="urn:microsoft.com/office/officeart/2005/8/layout/pyramid1"/>
    <dgm:cxn modelId="{F4C7A866-3DDC-B342-A250-06734AA3BC63}" type="presParOf" srcId="{7F818F46-A934-944B-82F7-BDBDBA7E73EB}" destId="{B5D86E4A-89FE-4A4B-B43F-90CBD78ABEC0}" srcOrd="2" destOrd="0" presId="urn:microsoft.com/office/officeart/2005/8/layout/pyramid1"/>
    <dgm:cxn modelId="{451F0780-34B7-9E4B-A7B8-C4029CBAC357}" type="presParOf" srcId="{B5D86E4A-89FE-4A4B-B43F-90CBD78ABEC0}" destId="{1CF2CBA7-5668-B04D-B68C-85A0D84F99D6}" srcOrd="0" destOrd="0" presId="urn:microsoft.com/office/officeart/2005/8/layout/pyramid1"/>
    <dgm:cxn modelId="{F0042067-616C-7B4B-B185-D3C66F9740D1}" type="presParOf" srcId="{B5D86E4A-89FE-4A4B-B43F-90CBD78ABEC0}" destId="{547D50E6-BC41-9D42-A519-5CA7A6D048DA}" srcOrd="1" destOrd="0" presId="urn:microsoft.com/office/officeart/2005/8/layout/pyramid1"/>
    <dgm:cxn modelId="{61B0808E-0033-E145-8110-AF2812F70800}" type="presParOf" srcId="{7F818F46-A934-944B-82F7-BDBDBA7E73EB}" destId="{1D3C6859-9729-9342-BE24-A3067007A9ED}" srcOrd="3" destOrd="0" presId="urn:microsoft.com/office/officeart/2005/8/layout/pyramid1"/>
    <dgm:cxn modelId="{13DF4A61-B6A4-1E44-B24E-E53ED17A02FE}" type="presParOf" srcId="{1D3C6859-9729-9342-BE24-A3067007A9ED}" destId="{4206008C-42F3-E04A-945E-BE6AC971F89D}" srcOrd="0" destOrd="0" presId="urn:microsoft.com/office/officeart/2005/8/layout/pyramid1"/>
    <dgm:cxn modelId="{61929AB4-909B-7B46-AC8D-0D9B0017A56F}" type="presParOf" srcId="{1D3C6859-9729-9342-BE24-A3067007A9ED}" destId="{91912662-AA47-0E44-AEF9-7F43231A5ED6}"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25F54-4EA1-F247-902C-D4EF1D256803}">
      <dsp:nvSpPr>
        <dsp:cNvPr id="0" name=""/>
        <dsp:cNvSpPr/>
      </dsp:nvSpPr>
      <dsp:spPr>
        <a:xfrm>
          <a:off x="2478218" y="0"/>
          <a:ext cx="1652145" cy="1492794"/>
        </a:xfrm>
        <a:prstGeom prst="trapezoid">
          <a:avLst>
            <a:gd name="adj" fmla="val 5533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Prod</a:t>
          </a:r>
          <a:endParaRPr lang="en-US" sz="2600" kern="1200" dirty="0"/>
        </a:p>
      </dsp:txBody>
      <dsp:txXfrm>
        <a:off x="2478218" y="0"/>
        <a:ext cx="1652145" cy="1492794"/>
      </dsp:txXfrm>
    </dsp:sp>
    <dsp:sp modelId="{A49811D6-FE0D-D548-B0A2-6CD8737A5A6C}">
      <dsp:nvSpPr>
        <dsp:cNvPr id="0" name=""/>
        <dsp:cNvSpPr/>
      </dsp:nvSpPr>
      <dsp:spPr>
        <a:xfrm>
          <a:off x="1652145" y="1492794"/>
          <a:ext cx="3304291" cy="1492794"/>
        </a:xfrm>
        <a:prstGeom prst="trapezoid">
          <a:avLst>
            <a:gd name="adj" fmla="val 5533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err="1" smtClean="0"/>
            <a:t>Devo</a:t>
          </a:r>
          <a:endParaRPr lang="en-US" sz="2600" kern="1200" dirty="0"/>
        </a:p>
      </dsp:txBody>
      <dsp:txXfrm>
        <a:off x="2230396" y="1492794"/>
        <a:ext cx="2147789" cy="1492794"/>
      </dsp:txXfrm>
    </dsp:sp>
    <dsp:sp modelId="{1CF2CBA7-5668-B04D-B68C-85A0D84F99D6}">
      <dsp:nvSpPr>
        <dsp:cNvPr id="0" name=""/>
        <dsp:cNvSpPr/>
      </dsp:nvSpPr>
      <dsp:spPr>
        <a:xfrm>
          <a:off x="826072" y="2985588"/>
          <a:ext cx="4956436" cy="1492794"/>
        </a:xfrm>
        <a:prstGeom prst="trapezoid">
          <a:avLst>
            <a:gd name="adj" fmla="val 5533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System-Wide</a:t>
          </a:r>
          <a:endParaRPr lang="en-US" sz="2600" kern="1200" dirty="0"/>
        </a:p>
      </dsp:txBody>
      <dsp:txXfrm>
        <a:off x="1693449" y="2985588"/>
        <a:ext cx="3221683" cy="1492794"/>
      </dsp:txXfrm>
    </dsp:sp>
    <dsp:sp modelId="{4206008C-42F3-E04A-945E-BE6AC971F89D}">
      <dsp:nvSpPr>
        <dsp:cNvPr id="0" name=""/>
        <dsp:cNvSpPr/>
      </dsp:nvSpPr>
      <dsp:spPr>
        <a:xfrm>
          <a:off x="0" y="4478382"/>
          <a:ext cx="6608582" cy="1492794"/>
        </a:xfrm>
        <a:prstGeom prst="trapezoid">
          <a:avLst>
            <a:gd name="adj" fmla="val 5533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Unit</a:t>
          </a:r>
          <a:endParaRPr lang="en-US" sz="2600" kern="1200" dirty="0"/>
        </a:p>
      </dsp:txBody>
      <dsp:txXfrm>
        <a:off x="1156501" y="4478382"/>
        <a:ext cx="4295578" cy="149279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9AEE72-F413-AF47-8823-C4188481505C}" type="datetimeFigureOut">
              <a:rPr lang="en-US" smtClean="0"/>
              <a:t>2014-02-19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641A2C-EC39-9548-BDE2-C92AA101B281}" type="slidenum">
              <a:rPr lang="en-US" smtClean="0"/>
              <a:t>‹#›</a:t>
            </a:fld>
            <a:endParaRPr lang="en-US"/>
          </a:p>
        </p:txBody>
      </p:sp>
    </p:spTree>
    <p:extLst>
      <p:ext uri="{BB962C8B-B14F-4D97-AF65-F5344CB8AC3E}">
        <p14:creationId xmlns:p14="http://schemas.microsoft.com/office/powerpoint/2010/main" val="20635753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Talk about my experience at amazon 7 years, </a:t>
            </a:r>
            <a:r>
              <a:rPr lang="en-US" baseline="0" dirty="0" err="1" smtClean="0"/>
              <a:t>Madhavan</a:t>
            </a:r>
            <a:r>
              <a:rPr lang="en-US" baseline="0" dirty="0" smtClean="0"/>
              <a:t> is 3 years.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started on a C++ team and switched to a Java team more on that later. </a:t>
            </a:r>
            <a:r>
              <a:rPr lang="en-US" baseline="0" dirty="0" err="1" smtClean="0"/>
              <a:t>Madhavan</a:t>
            </a:r>
            <a:r>
              <a:rPr lang="en-US" baseline="0" dirty="0" smtClean="0"/>
              <a:t> has been on my team since he has started.</a:t>
            </a:r>
          </a:p>
          <a:p>
            <a:endParaRPr lang="en-US" baseline="0" dirty="0" smtClean="0"/>
          </a:p>
          <a:p>
            <a:r>
              <a:rPr lang="en-US" baseline="0" dirty="0" smtClean="0"/>
              <a:t>Our team loves to play foosball and we practice TDD and Pair Programming on almost everything.</a:t>
            </a:r>
          </a:p>
          <a:p>
            <a:endParaRPr lang="en-US" baseline="0" dirty="0" smtClean="0"/>
          </a:p>
          <a:p>
            <a:r>
              <a:rPr lang="en-US" baseline="0" dirty="0" smtClean="0"/>
              <a:t>Give overview of presentation: </a:t>
            </a:r>
          </a:p>
          <a:p>
            <a:r>
              <a:rPr lang="en-US" baseline="0" dirty="0" smtClean="0"/>
              <a:t>Our team,</a:t>
            </a:r>
          </a:p>
          <a:p>
            <a:r>
              <a:rPr lang="en-US" baseline="0" dirty="0" smtClean="0"/>
              <a:t>Dependency isolation</a:t>
            </a:r>
          </a:p>
          <a:p>
            <a:r>
              <a:rPr lang="en-US" baseline="0" dirty="0" smtClean="0"/>
              <a:t>TDD</a:t>
            </a:r>
          </a:p>
        </p:txBody>
      </p:sp>
      <p:sp>
        <p:nvSpPr>
          <p:cNvPr id="4" name="Slide Number Placeholder 3"/>
          <p:cNvSpPr>
            <a:spLocks noGrp="1"/>
          </p:cNvSpPr>
          <p:nvPr>
            <p:ph type="sldNum" sz="quarter" idx="10"/>
          </p:nvPr>
        </p:nvSpPr>
        <p:spPr/>
        <p:txBody>
          <a:bodyPr/>
          <a:lstStyle/>
          <a:p>
            <a:fld id="{D0641A2C-EC39-9548-BDE2-C92AA101B281}" type="slidenum">
              <a:rPr lang="en-US" smtClean="0"/>
              <a:t>1</a:t>
            </a:fld>
            <a:endParaRPr lang="en-US"/>
          </a:p>
        </p:txBody>
      </p:sp>
    </p:spTree>
    <p:extLst>
      <p:ext uri="{BB962C8B-B14F-4D97-AF65-F5344CB8AC3E}">
        <p14:creationId xmlns:p14="http://schemas.microsoft.com/office/powerpoint/2010/main" val="2099097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641A2C-EC39-9548-BDE2-C92AA101B281}" type="slidenum">
              <a:rPr lang="en-US" smtClean="0"/>
              <a:t>10</a:t>
            </a:fld>
            <a:endParaRPr lang="en-US"/>
          </a:p>
        </p:txBody>
      </p:sp>
    </p:spTree>
    <p:extLst>
      <p:ext uri="{BB962C8B-B14F-4D97-AF65-F5344CB8AC3E}">
        <p14:creationId xmlns:p14="http://schemas.microsoft.com/office/powerpoint/2010/main" val="285606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actually</a:t>
            </a:r>
            <a:r>
              <a:rPr lang="en-US" baseline="0" dirty="0" smtClean="0"/>
              <a:t> have a look at what SOA really looks like in the microscope.</a:t>
            </a:r>
          </a:p>
          <a:p>
            <a:endParaRPr lang="en-US" dirty="0"/>
          </a:p>
        </p:txBody>
      </p:sp>
      <p:sp>
        <p:nvSpPr>
          <p:cNvPr id="4" name="Slide Number Placeholder 3"/>
          <p:cNvSpPr>
            <a:spLocks noGrp="1"/>
          </p:cNvSpPr>
          <p:nvPr>
            <p:ph type="sldNum" sz="quarter" idx="10"/>
          </p:nvPr>
        </p:nvSpPr>
        <p:spPr/>
        <p:txBody>
          <a:bodyPr/>
          <a:lstStyle/>
          <a:p>
            <a:fld id="{D0641A2C-EC39-9548-BDE2-C92AA101B281}" type="slidenum">
              <a:rPr lang="en-US" smtClean="0"/>
              <a:t>11</a:t>
            </a:fld>
            <a:endParaRPr lang="en-US"/>
          </a:p>
        </p:txBody>
      </p:sp>
    </p:spTree>
    <p:extLst>
      <p:ext uri="{BB962C8B-B14F-4D97-AF65-F5344CB8AC3E}">
        <p14:creationId xmlns:p14="http://schemas.microsoft.com/office/powerpoint/2010/main" val="1521327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 problem here is that we are</a:t>
            </a:r>
            <a:r>
              <a:rPr lang="en-US" baseline="0" dirty="0" smtClean="0"/>
              <a:t> dependent on other team’s services in order to test our service. If we could somehow break that dependency just for our testing purposes we could then test our software whether or not our dependencies were working at all.</a:t>
            </a:r>
            <a:endParaRPr lang="en-US" dirty="0"/>
          </a:p>
        </p:txBody>
      </p:sp>
      <p:sp>
        <p:nvSpPr>
          <p:cNvPr id="4" name="Slide Number Placeholder 3"/>
          <p:cNvSpPr>
            <a:spLocks noGrp="1"/>
          </p:cNvSpPr>
          <p:nvPr>
            <p:ph type="sldNum" sz="quarter" idx="10"/>
          </p:nvPr>
        </p:nvSpPr>
        <p:spPr/>
        <p:txBody>
          <a:bodyPr/>
          <a:lstStyle/>
          <a:p>
            <a:fld id="{D0641A2C-EC39-9548-BDE2-C92AA101B281}" type="slidenum">
              <a:rPr lang="en-US" smtClean="0"/>
              <a:t>12</a:t>
            </a:fld>
            <a:endParaRPr lang="en-US"/>
          </a:p>
        </p:txBody>
      </p:sp>
    </p:spTree>
    <p:extLst>
      <p:ext uri="{BB962C8B-B14F-4D97-AF65-F5344CB8AC3E}">
        <p14:creationId xmlns:p14="http://schemas.microsoft.com/office/powerpoint/2010/main" val="1521327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 problem here is that we are</a:t>
            </a:r>
            <a:r>
              <a:rPr lang="en-US" baseline="0" dirty="0" smtClean="0"/>
              <a:t> dependent on other team’s services in order to test our service. If we could somehow break that dependency just for our testing purposes we could then test our software whether or not our dependencies were working at all.</a:t>
            </a:r>
            <a:endParaRPr lang="en-US" dirty="0"/>
          </a:p>
        </p:txBody>
      </p:sp>
      <p:sp>
        <p:nvSpPr>
          <p:cNvPr id="4" name="Slide Number Placeholder 3"/>
          <p:cNvSpPr>
            <a:spLocks noGrp="1"/>
          </p:cNvSpPr>
          <p:nvPr>
            <p:ph type="sldNum" sz="quarter" idx="10"/>
          </p:nvPr>
        </p:nvSpPr>
        <p:spPr/>
        <p:txBody>
          <a:bodyPr/>
          <a:lstStyle/>
          <a:p>
            <a:fld id="{D0641A2C-EC39-9548-BDE2-C92AA101B281}" type="slidenum">
              <a:rPr lang="en-US" smtClean="0"/>
              <a:t>13</a:t>
            </a:fld>
            <a:endParaRPr lang="en-US"/>
          </a:p>
        </p:txBody>
      </p:sp>
    </p:spTree>
    <p:extLst>
      <p:ext uri="{BB962C8B-B14F-4D97-AF65-F5344CB8AC3E}">
        <p14:creationId xmlns:p14="http://schemas.microsoft.com/office/powerpoint/2010/main" val="1521327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 problem here is that we are</a:t>
            </a:r>
            <a:r>
              <a:rPr lang="en-US" baseline="0" dirty="0" smtClean="0"/>
              <a:t> dependent on other team’s services in order to test our service. If we could somehow break that dependency just for our testing purposes we could then test our software whether or not our dependencies were working at all.</a:t>
            </a:r>
            <a:endParaRPr lang="en-US" dirty="0"/>
          </a:p>
        </p:txBody>
      </p:sp>
      <p:sp>
        <p:nvSpPr>
          <p:cNvPr id="4" name="Slide Number Placeholder 3"/>
          <p:cNvSpPr>
            <a:spLocks noGrp="1"/>
          </p:cNvSpPr>
          <p:nvPr>
            <p:ph type="sldNum" sz="quarter" idx="10"/>
          </p:nvPr>
        </p:nvSpPr>
        <p:spPr/>
        <p:txBody>
          <a:bodyPr/>
          <a:lstStyle/>
          <a:p>
            <a:fld id="{D0641A2C-EC39-9548-BDE2-C92AA101B281}" type="slidenum">
              <a:rPr lang="en-US" smtClean="0"/>
              <a:t>14</a:t>
            </a:fld>
            <a:endParaRPr lang="en-US"/>
          </a:p>
        </p:txBody>
      </p:sp>
    </p:spTree>
    <p:extLst>
      <p:ext uri="{BB962C8B-B14F-4D97-AF65-F5344CB8AC3E}">
        <p14:creationId xmlns:p14="http://schemas.microsoft.com/office/powerpoint/2010/main" val="1521327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some extra tips that you can exercise when you are doing this.</a:t>
            </a:r>
            <a:endParaRPr lang="en-US" dirty="0"/>
          </a:p>
        </p:txBody>
      </p:sp>
      <p:sp>
        <p:nvSpPr>
          <p:cNvPr id="4" name="Slide Number Placeholder 3"/>
          <p:cNvSpPr>
            <a:spLocks noGrp="1"/>
          </p:cNvSpPr>
          <p:nvPr>
            <p:ph type="sldNum" sz="quarter" idx="10"/>
          </p:nvPr>
        </p:nvSpPr>
        <p:spPr/>
        <p:txBody>
          <a:bodyPr/>
          <a:lstStyle/>
          <a:p>
            <a:fld id="{D0641A2C-EC39-9548-BDE2-C92AA101B281}" type="slidenum">
              <a:rPr lang="en-US" smtClean="0"/>
              <a:t>15</a:t>
            </a:fld>
            <a:endParaRPr lang="en-US"/>
          </a:p>
        </p:txBody>
      </p:sp>
    </p:spTree>
    <p:extLst>
      <p:ext uri="{BB962C8B-B14F-4D97-AF65-F5344CB8AC3E}">
        <p14:creationId xmlns:p14="http://schemas.microsoft.com/office/powerpoint/2010/main" val="2273911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1"/>
                </a:solidFill>
              </a:rPr>
              <a:t>What does the second</a:t>
            </a:r>
            <a:r>
              <a:rPr lang="en-US" baseline="0" dirty="0" smtClean="0">
                <a:solidFill>
                  <a:schemeClr val="bg1"/>
                </a:solidFill>
              </a:rPr>
              <a:t> D in TDD</a:t>
            </a:r>
            <a:r>
              <a:rPr lang="en-US" dirty="0" smtClean="0">
                <a:solidFill>
                  <a:schemeClr val="bg1"/>
                </a:solidFill>
              </a:rPr>
              <a:t> stand for? Development</a:t>
            </a:r>
            <a:r>
              <a:rPr lang="en-US" baseline="0" dirty="0" smtClean="0">
                <a:solidFill>
                  <a:schemeClr val="bg1"/>
                </a:solidFill>
              </a:rPr>
              <a:t> or Design?</a:t>
            </a:r>
            <a:endParaRPr lang="en-US" dirty="0" smtClean="0">
              <a:solidFill>
                <a:schemeClr val="bg1"/>
              </a:solidFill>
            </a:endParaRPr>
          </a:p>
          <a:p>
            <a:endParaRPr lang="en-US" dirty="0" smtClean="0">
              <a:solidFill>
                <a:schemeClr val="bg1"/>
              </a:solidFill>
            </a:endParaRPr>
          </a:p>
          <a:p>
            <a:r>
              <a:rPr lang="en-US" dirty="0" smtClean="0">
                <a:solidFill>
                  <a:schemeClr val="bg1"/>
                </a:solidFill>
              </a:rPr>
              <a:t>How many people</a:t>
            </a:r>
            <a:r>
              <a:rPr lang="en-US" baseline="0" dirty="0" smtClean="0">
                <a:solidFill>
                  <a:schemeClr val="bg1"/>
                </a:solidFill>
              </a:rPr>
              <a:t> here practice TDD in their daily job?</a:t>
            </a:r>
          </a:p>
          <a:p>
            <a:endParaRPr lang="en-US" baseline="0" dirty="0" smtClean="0">
              <a:solidFill>
                <a:schemeClr val="bg1"/>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Do</a:t>
            </a:r>
            <a:r>
              <a:rPr lang="en-US" baseline="0" dirty="0" smtClean="0">
                <a:solidFill>
                  <a:schemeClr val="bg1"/>
                </a:solidFill>
              </a:rPr>
              <a:t> you have </a:t>
            </a:r>
            <a:r>
              <a:rPr lang="en-US" dirty="0" smtClean="0">
                <a:solidFill>
                  <a:schemeClr val="bg1"/>
                </a:solidFill>
              </a:rPr>
              <a:t>at least one automatic test?</a:t>
            </a:r>
          </a:p>
          <a:p>
            <a:r>
              <a:rPr lang="en-US" baseline="0" dirty="0" smtClean="0">
                <a:solidFill>
                  <a:schemeClr val="bg1"/>
                </a:solidFill>
              </a:rPr>
              <a:t>Do ANY broken tests break the whole build?</a:t>
            </a:r>
          </a:p>
          <a:p>
            <a:r>
              <a:rPr lang="en-US" baseline="0" dirty="0" smtClean="0">
                <a:solidFill>
                  <a:schemeClr val="bg1"/>
                </a:solidFill>
              </a:rPr>
              <a:t>Does anyone automatically deliver new features to production?</a:t>
            </a:r>
          </a:p>
        </p:txBody>
      </p:sp>
      <p:sp>
        <p:nvSpPr>
          <p:cNvPr id="4" name="Slide Number Placeholder 3"/>
          <p:cNvSpPr>
            <a:spLocks noGrp="1"/>
          </p:cNvSpPr>
          <p:nvPr>
            <p:ph type="sldNum" sz="quarter" idx="10"/>
          </p:nvPr>
        </p:nvSpPr>
        <p:spPr/>
        <p:txBody>
          <a:bodyPr/>
          <a:lstStyle/>
          <a:p>
            <a:fld id="{D0641A2C-EC39-9548-BDE2-C92AA101B281}" type="slidenum">
              <a:rPr lang="en-US" smtClean="0"/>
              <a:t>16</a:t>
            </a:fld>
            <a:endParaRPr lang="en-US"/>
          </a:p>
        </p:txBody>
      </p:sp>
    </p:spTree>
    <p:extLst>
      <p:ext uri="{BB962C8B-B14F-4D97-AF65-F5344CB8AC3E}">
        <p14:creationId xmlns:p14="http://schemas.microsoft.com/office/powerpoint/2010/main" val="1766065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a:t>
            </a:r>
            <a:r>
              <a:rPr lang="en-US" baseline="0" dirty="0" smtClean="0"/>
              <a:t> a story from the SRW days.</a:t>
            </a:r>
          </a:p>
          <a:p>
            <a:endParaRPr lang="en-US" dirty="0"/>
          </a:p>
        </p:txBody>
      </p:sp>
      <p:sp>
        <p:nvSpPr>
          <p:cNvPr id="4" name="Slide Number Placeholder 3"/>
          <p:cNvSpPr>
            <a:spLocks noGrp="1"/>
          </p:cNvSpPr>
          <p:nvPr>
            <p:ph type="sldNum" sz="quarter" idx="10"/>
          </p:nvPr>
        </p:nvSpPr>
        <p:spPr/>
        <p:txBody>
          <a:bodyPr/>
          <a:lstStyle/>
          <a:p>
            <a:fld id="{7A9BDBE5-D96D-984F-B634-BFA3507DE8BC}" type="slidenum">
              <a:rPr lang="en-US" smtClean="0"/>
              <a:t>17</a:t>
            </a:fld>
            <a:endParaRPr lang="en-US"/>
          </a:p>
        </p:txBody>
      </p:sp>
    </p:spTree>
    <p:extLst>
      <p:ext uri="{BB962C8B-B14F-4D97-AF65-F5344CB8AC3E}">
        <p14:creationId xmlns:p14="http://schemas.microsoft.com/office/powerpoint/2010/main" val="2255290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Lots of unit tests the run quickly and will catch most problems.</a:t>
            </a:r>
          </a:p>
          <a:p>
            <a:endParaRPr lang="en-US" baseline="0" dirty="0" smtClean="0"/>
          </a:p>
          <a:p>
            <a:r>
              <a:rPr lang="en-US" baseline="0" dirty="0" smtClean="0"/>
              <a:t>A couple system-wide tests that can take minutes to run and will catch some higher-level problems.</a:t>
            </a:r>
          </a:p>
          <a:p>
            <a:endParaRPr lang="en-US" baseline="0" dirty="0" smtClean="0"/>
          </a:p>
          <a:p>
            <a:r>
              <a:rPr lang="en-US" baseline="0" dirty="0" smtClean="0"/>
              <a:t>A small number of very broad tests that perhaps include integration with other services. Hopefully catch very few problems.</a:t>
            </a:r>
          </a:p>
          <a:p>
            <a:endParaRPr lang="en-US" baseline="0" dirty="0" smtClean="0"/>
          </a:p>
        </p:txBody>
      </p:sp>
      <p:sp>
        <p:nvSpPr>
          <p:cNvPr id="4" name="Slide Number Placeholder 3"/>
          <p:cNvSpPr>
            <a:spLocks noGrp="1"/>
          </p:cNvSpPr>
          <p:nvPr>
            <p:ph type="sldNum" sz="quarter" idx="10"/>
          </p:nvPr>
        </p:nvSpPr>
        <p:spPr/>
        <p:txBody>
          <a:bodyPr/>
          <a:lstStyle/>
          <a:p>
            <a:fld id="{7A9BDBE5-D96D-984F-B634-BFA3507DE8BC}" type="slidenum">
              <a:rPr lang="en-US" smtClean="0"/>
              <a:t>18</a:t>
            </a:fld>
            <a:endParaRPr lang="en-US"/>
          </a:p>
        </p:txBody>
      </p:sp>
    </p:spTree>
    <p:extLst>
      <p:ext uri="{BB962C8B-B14F-4D97-AF65-F5344CB8AC3E}">
        <p14:creationId xmlns:p14="http://schemas.microsoft.com/office/powerpoint/2010/main" val="2227402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9BDBE5-D96D-984F-B634-BFA3507DE8BC}" type="slidenum">
              <a:rPr lang="en-US" smtClean="0"/>
              <a:t>19</a:t>
            </a:fld>
            <a:endParaRPr lang="en-US"/>
          </a:p>
        </p:txBody>
      </p:sp>
    </p:spTree>
    <p:extLst>
      <p:ext uri="{BB962C8B-B14F-4D97-AF65-F5344CB8AC3E}">
        <p14:creationId xmlns:p14="http://schemas.microsoft.com/office/powerpoint/2010/main" val="2255290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take orders that you place on the website and decide which of our warehouses we are going to fulfill the orders from.</a:t>
            </a:r>
          </a:p>
          <a:p>
            <a:r>
              <a:rPr lang="en-US" baseline="0" dirty="0" smtClean="0"/>
              <a:t>There are something like 40 warehouses in North America alone from which we can pick.</a:t>
            </a:r>
          </a:p>
        </p:txBody>
      </p:sp>
      <p:sp>
        <p:nvSpPr>
          <p:cNvPr id="4" name="Slide Number Placeholder 3"/>
          <p:cNvSpPr>
            <a:spLocks noGrp="1"/>
          </p:cNvSpPr>
          <p:nvPr>
            <p:ph type="sldNum" sz="quarter" idx="10"/>
          </p:nvPr>
        </p:nvSpPr>
        <p:spPr/>
        <p:txBody>
          <a:bodyPr/>
          <a:lstStyle/>
          <a:p>
            <a:fld id="{D0641A2C-EC39-9548-BDE2-C92AA101B281}" type="slidenum">
              <a:rPr lang="en-US" smtClean="0"/>
              <a:t>2</a:t>
            </a:fld>
            <a:endParaRPr lang="en-US"/>
          </a:p>
        </p:txBody>
      </p:sp>
    </p:spTree>
    <p:extLst>
      <p:ext uri="{BB962C8B-B14F-4D97-AF65-F5344CB8AC3E}">
        <p14:creationId xmlns:p14="http://schemas.microsoft.com/office/powerpoint/2010/main" val="2099097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write a</a:t>
            </a:r>
            <a:r>
              <a:rPr lang="en-US" baseline="0" dirty="0" smtClean="0"/>
              <a:t> bunch of tests, before writing a bunch of code.</a:t>
            </a:r>
          </a:p>
          <a:p>
            <a:endParaRPr lang="en-US" dirty="0"/>
          </a:p>
        </p:txBody>
      </p:sp>
      <p:sp>
        <p:nvSpPr>
          <p:cNvPr id="4" name="Slide Number Placeholder 3"/>
          <p:cNvSpPr>
            <a:spLocks noGrp="1"/>
          </p:cNvSpPr>
          <p:nvPr>
            <p:ph type="sldNum" sz="quarter" idx="10"/>
          </p:nvPr>
        </p:nvSpPr>
        <p:spPr/>
        <p:txBody>
          <a:bodyPr/>
          <a:lstStyle/>
          <a:p>
            <a:fld id="{7A9BDBE5-D96D-984F-B634-BFA3507DE8BC}" type="slidenum">
              <a:rPr lang="en-US" smtClean="0"/>
              <a:t>20</a:t>
            </a:fld>
            <a:endParaRPr lang="en-US"/>
          </a:p>
        </p:txBody>
      </p:sp>
    </p:spTree>
    <p:extLst>
      <p:ext uri="{BB962C8B-B14F-4D97-AF65-F5344CB8AC3E}">
        <p14:creationId xmlns:p14="http://schemas.microsoft.com/office/powerpoint/2010/main" val="2030583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Pause, give time for people</a:t>
            </a:r>
            <a:r>
              <a:rPr lang="en-US" baseline="0" dirty="0" smtClean="0"/>
              <a:t> to think in their heads. Offer to take some suggestions from crowd.</a:t>
            </a:r>
          </a:p>
          <a:p>
            <a:endParaRPr lang="en-US" baseline="0" dirty="0" smtClean="0"/>
          </a:p>
          <a:p>
            <a:r>
              <a:rPr lang="en-US" baseline="0" dirty="0" smtClean="0"/>
              <a:t>How fast can you make a change?</a:t>
            </a:r>
          </a:p>
        </p:txBody>
      </p:sp>
      <p:sp>
        <p:nvSpPr>
          <p:cNvPr id="4" name="Slide Number Placeholder 3"/>
          <p:cNvSpPr>
            <a:spLocks noGrp="1"/>
          </p:cNvSpPr>
          <p:nvPr>
            <p:ph type="sldNum" sz="quarter" idx="10"/>
          </p:nvPr>
        </p:nvSpPr>
        <p:spPr/>
        <p:txBody>
          <a:bodyPr/>
          <a:lstStyle/>
          <a:p>
            <a:fld id="{7A9BDBE5-D96D-984F-B634-BFA3507DE8BC}" type="slidenum">
              <a:rPr lang="en-US" smtClean="0"/>
              <a:t>22</a:t>
            </a:fld>
            <a:endParaRPr lang="en-US"/>
          </a:p>
        </p:txBody>
      </p:sp>
    </p:spTree>
    <p:extLst>
      <p:ext uri="{BB962C8B-B14F-4D97-AF65-F5344CB8AC3E}">
        <p14:creationId xmlns:p14="http://schemas.microsoft.com/office/powerpoint/2010/main" val="2542769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9BDBE5-D96D-984F-B634-BFA3507DE8BC}" type="slidenum">
              <a:rPr lang="en-US" smtClean="0"/>
              <a:t>23</a:t>
            </a:fld>
            <a:endParaRPr lang="en-US"/>
          </a:p>
        </p:txBody>
      </p:sp>
    </p:spTree>
    <p:extLst>
      <p:ext uri="{BB962C8B-B14F-4D97-AF65-F5344CB8AC3E}">
        <p14:creationId xmlns:p14="http://schemas.microsoft.com/office/powerpoint/2010/main" val="2542769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solidFill>
                <a:schemeClr val="bg1"/>
              </a:solidFill>
            </a:endParaRPr>
          </a:p>
        </p:txBody>
      </p:sp>
      <p:sp>
        <p:nvSpPr>
          <p:cNvPr id="4" name="Slide Number Placeholder 3"/>
          <p:cNvSpPr>
            <a:spLocks noGrp="1"/>
          </p:cNvSpPr>
          <p:nvPr>
            <p:ph type="sldNum" sz="quarter" idx="10"/>
          </p:nvPr>
        </p:nvSpPr>
        <p:spPr/>
        <p:txBody>
          <a:bodyPr/>
          <a:lstStyle/>
          <a:p>
            <a:fld id="{D0641A2C-EC39-9548-BDE2-C92AA101B281}" type="slidenum">
              <a:rPr lang="en-US" smtClean="0"/>
              <a:t>28</a:t>
            </a:fld>
            <a:endParaRPr lang="en-US"/>
          </a:p>
        </p:txBody>
      </p:sp>
    </p:spTree>
    <p:extLst>
      <p:ext uri="{BB962C8B-B14F-4D97-AF65-F5344CB8AC3E}">
        <p14:creationId xmlns:p14="http://schemas.microsoft.com/office/powerpoint/2010/main" val="1766065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we see Homer wants a doughnut this is called the demand.</a:t>
            </a:r>
          </a:p>
          <a:p>
            <a:r>
              <a:rPr lang="en-US" baseline="0" dirty="0" smtClean="0"/>
              <a:t>For supply we have: </a:t>
            </a:r>
          </a:p>
          <a:p>
            <a:r>
              <a:rPr lang="en-US" baseline="0" dirty="0" smtClean="0"/>
              <a:t>A doughnut up here that costs two dollars</a:t>
            </a:r>
          </a:p>
          <a:p>
            <a:r>
              <a:rPr lang="en-US" baseline="0" dirty="0" smtClean="0"/>
              <a:t>And a doughnut down here that costs one dollar.</a:t>
            </a:r>
          </a:p>
          <a:p>
            <a:endParaRPr lang="en-US" baseline="0" dirty="0" smtClean="0"/>
          </a:p>
          <a:p>
            <a:r>
              <a:rPr lang="en-US" baseline="0" dirty="0" smtClean="0"/>
              <a:t>The decision here is obvious, save a dollar and choose the doughnut down here. This is called the assignment.</a:t>
            </a:r>
          </a:p>
        </p:txBody>
      </p:sp>
      <p:sp>
        <p:nvSpPr>
          <p:cNvPr id="4" name="Slide Number Placeholder 3"/>
          <p:cNvSpPr>
            <a:spLocks noGrp="1"/>
          </p:cNvSpPr>
          <p:nvPr>
            <p:ph type="sldNum" sz="quarter" idx="10"/>
          </p:nvPr>
        </p:nvSpPr>
        <p:spPr/>
        <p:txBody>
          <a:bodyPr/>
          <a:lstStyle/>
          <a:p>
            <a:fld id="{D0641A2C-EC39-9548-BDE2-C92AA101B281}" type="slidenum">
              <a:rPr lang="en-US" smtClean="0"/>
              <a:t>3</a:t>
            </a:fld>
            <a:endParaRPr lang="en-US"/>
          </a:p>
        </p:txBody>
      </p:sp>
    </p:spTree>
    <p:extLst>
      <p:ext uri="{BB962C8B-B14F-4D97-AF65-F5344CB8AC3E}">
        <p14:creationId xmlns:p14="http://schemas.microsoft.com/office/powerpoint/2010/main" val="209909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lets say Homer wants his doughnut in 6 hours.</a:t>
            </a:r>
          </a:p>
          <a:p>
            <a:r>
              <a:rPr lang="en-US" baseline="0" dirty="0" smtClean="0"/>
              <a:t>The doughnut up here is going to take 2 hours, the doughnut down here is going to take 9 hours.</a:t>
            </a:r>
          </a:p>
          <a:p>
            <a:r>
              <a:rPr lang="en-US" baseline="0" dirty="0" smtClean="0"/>
              <a:t>As a result we are going to have to use the more expensive supply and that assignment is going to cost us two dollars.</a:t>
            </a:r>
          </a:p>
          <a:p>
            <a:endParaRPr lang="en-US" baseline="0" dirty="0" smtClean="0"/>
          </a:p>
        </p:txBody>
      </p:sp>
      <p:sp>
        <p:nvSpPr>
          <p:cNvPr id="4" name="Slide Number Placeholder 3"/>
          <p:cNvSpPr>
            <a:spLocks noGrp="1"/>
          </p:cNvSpPr>
          <p:nvPr>
            <p:ph type="sldNum" sz="quarter" idx="10"/>
          </p:nvPr>
        </p:nvSpPr>
        <p:spPr/>
        <p:txBody>
          <a:bodyPr/>
          <a:lstStyle/>
          <a:p>
            <a:fld id="{D0641A2C-EC39-9548-BDE2-C92AA101B281}" type="slidenum">
              <a:rPr lang="en-US" smtClean="0"/>
              <a:t>4</a:t>
            </a:fld>
            <a:endParaRPr lang="en-US"/>
          </a:p>
        </p:txBody>
      </p:sp>
    </p:spTree>
    <p:extLst>
      <p:ext uri="{BB962C8B-B14F-4D97-AF65-F5344CB8AC3E}">
        <p14:creationId xmlns:p14="http://schemas.microsoft.com/office/powerpoint/2010/main" val="209909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Homer’s requirement to have the doughnut in 6 hours is what we call a Promised Delivery date or promise for short.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Customers on </a:t>
            </a:r>
            <a:r>
              <a:rPr lang="en-US" baseline="0" dirty="0" err="1" smtClean="0"/>
              <a:t>amazon.com</a:t>
            </a:r>
            <a:r>
              <a:rPr lang="en-US" baseline="0" dirty="0" smtClean="0"/>
              <a:t> can specify this requirement right here on the page.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 I am getting a promise for either Friday or Saturday delivery depending on how much I want to spend.</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F2P calls this a constraint.</a:t>
            </a:r>
          </a:p>
        </p:txBody>
      </p:sp>
      <p:sp>
        <p:nvSpPr>
          <p:cNvPr id="4" name="Slide Number Placeholder 3"/>
          <p:cNvSpPr>
            <a:spLocks noGrp="1"/>
          </p:cNvSpPr>
          <p:nvPr>
            <p:ph type="sldNum" sz="quarter" idx="10"/>
          </p:nvPr>
        </p:nvSpPr>
        <p:spPr/>
        <p:txBody>
          <a:bodyPr/>
          <a:lstStyle/>
          <a:p>
            <a:fld id="{D0641A2C-EC39-9548-BDE2-C92AA101B281}" type="slidenum">
              <a:rPr lang="en-US" smtClean="0"/>
              <a:t>5</a:t>
            </a:fld>
            <a:endParaRPr lang="en-US"/>
          </a:p>
        </p:txBody>
      </p:sp>
    </p:spTree>
    <p:extLst>
      <p:ext uri="{BB962C8B-B14F-4D97-AF65-F5344CB8AC3E}">
        <p14:creationId xmlns:p14="http://schemas.microsoft.com/office/powerpoint/2010/main" val="2099097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beer to make things interesting.</a:t>
            </a:r>
          </a:p>
          <a:p>
            <a:r>
              <a:rPr lang="en-US" dirty="0" smtClean="0"/>
              <a:t>Now you see that we are going to have to split the assignment </a:t>
            </a:r>
            <a:r>
              <a:rPr lang="en-US" baseline="0" dirty="0" smtClean="0"/>
              <a:t>and ship the doughnut from here and the beer from here for a whopping 5 dollars.</a:t>
            </a:r>
            <a:endParaRPr lang="en-US" dirty="0" smtClean="0"/>
          </a:p>
          <a:p>
            <a:r>
              <a:rPr lang="en-US" dirty="0" smtClean="0"/>
              <a:t>The</a:t>
            </a:r>
            <a:r>
              <a:rPr lang="en-US" baseline="0" dirty="0" smtClean="0"/>
              <a:t> doughnut and beer here is not going to be able to make it to Homer in time.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Splits can cost us a lot of money so it’s important we understand them.</a:t>
            </a:r>
          </a:p>
          <a:p>
            <a:endParaRPr lang="en-US" dirty="0" smtClean="0"/>
          </a:p>
        </p:txBody>
      </p:sp>
      <p:sp>
        <p:nvSpPr>
          <p:cNvPr id="4" name="Slide Number Placeholder 3"/>
          <p:cNvSpPr>
            <a:spLocks noGrp="1"/>
          </p:cNvSpPr>
          <p:nvPr>
            <p:ph type="sldNum" sz="quarter" idx="10"/>
          </p:nvPr>
        </p:nvSpPr>
        <p:spPr/>
        <p:txBody>
          <a:bodyPr/>
          <a:lstStyle/>
          <a:p>
            <a:fld id="{D0641A2C-EC39-9548-BDE2-C92AA101B281}" type="slidenum">
              <a:rPr lang="en-US" smtClean="0"/>
              <a:t>6</a:t>
            </a:fld>
            <a:endParaRPr lang="en-US"/>
          </a:p>
        </p:txBody>
      </p:sp>
    </p:spTree>
    <p:extLst>
      <p:ext uri="{BB962C8B-B14F-4D97-AF65-F5344CB8AC3E}">
        <p14:creationId xmlns:p14="http://schemas.microsoft.com/office/powerpoint/2010/main" val="586456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Much </a:t>
            </a:r>
            <a:r>
              <a:rPr lang="en-US" baseline="0" dirty="0" smtClean="0"/>
              <a:t>of this information comes from other teams at </a:t>
            </a:r>
            <a:r>
              <a:rPr lang="en-US" baseline="0" dirty="0" smtClean="0"/>
              <a:t>Amazon.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because Amazon believes a lot in what is called service-oriented-architecture.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D0641A2C-EC39-9548-BDE2-C92AA101B281}" type="slidenum">
              <a:rPr lang="en-US" smtClean="0"/>
              <a:t>7</a:t>
            </a:fld>
            <a:endParaRPr lang="en-US"/>
          </a:p>
        </p:txBody>
      </p:sp>
    </p:spTree>
    <p:extLst>
      <p:ext uri="{BB962C8B-B14F-4D97-AF65-F5344CB8AC3E}">
        <p14:creationId xmlns:p14="http://schemas.microsoft.com/office/powerpoint/2010/main" val="586456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I want to go back and briefly talk about my experience at Amazon in a little more depth.</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started out on a C++ team that was also core the business, and there were a ton of struggles there. Eventually I got very frustrated and in a moment of weakness changed teams. My new team is not without it’s own problems but we are in a different league from my old team.</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the new team is all Java and did things very differently from my previous team.</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Now, I will tell you that I am a Java-fan over C++ and I knew heading into this presentation that I would be taking on a community of people that believe in C++.</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I asked myself. “what was it about the new team that really made a difference irrespective of the language 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core of the answer is that the new team believed in and practiced TDD. But what really set us apart is that we have figured out how to isolate ourselves from our dependent services.</a:t>
            </a:r>
          </a:p>
        </p:txBody>
      </p:sp>
      <p:sp>
        <p:nvSpPr>
          <p:cNvPr id="4" name="Slide Number Placeholder 3"/>
          <p:cNvSpPr>
            <a:spLocks noGrp="1"/>
          </p:cNvSpPr>
          <p:nvPr>
            <p:ph type="sldNum" sz="quarter" idx="10"/>
          </p:nvPr>
        </p:nvSpPr>
        <p:spPr/>
        <p:txBody>
          <a:bodyPr/>
          <a:lstStyle/>
          <a:p>
            <a:fld id="{D0641A2C-EC39-9548-BDE2-C92AA101B281}" type="slidenum">
              <a:rPr lang="en-US" smtClean="0"/>
              <a:t>8</a:t>
            </a:fld>
            <a:endParaRPr lang="en-US"/>
          </a:p>
        </p:txBody>
      </p:sp>
    </p:spTree>
    <p:extLst>
      <p:ext uri="{BB962C8B-B14F-4D97-AF65-F5344CB8AC3E}">
        <p14:creationId xmlns:p14="http://schemas.microsoft.com/office/powerpoint/2010/main" val="586456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and talked</a:t>
            </a:r>
            <a:r>
              <a:rPr lang="en-US" baseline="0" dirty="0" smtClean="0"/>
              <a:t> about SOA and some of the difficulties that come up with this approach to architecture.</a:t>
            </a:r>
          </a:p>
          <a:p>
            <a:endParaRPr lang="en-US" baseline="0" dirty="0" smtClean="0"/>
          </a:p>
          <a:p>
            <a:r>
              <a:rPr lang="en-US" baseline="0" dirty="0" smtClean="0"/>
              <a:t>Basic description of SOA:</a:t>
            </a:r>
          </a:p>
          <a:p>
            <a:r>
              <a:rPr lang="en-US" baseline="0" dirty="0" smtClean="0"/>
              <a:t>Teams talk to each-other through http endpoints or message queues or whatever</a:t>
            </a:r>
          </a:p>
          <a:p>
            <a:r>
              <a:rPr lang="en-US" baseline="0" dirty="0" smtClean="0"/>
              <a:t>Each team has a part of the system that is theirs. They get to specialize in that part of the problem and really dive deep into all the aspects of it.</a:t>
            </a:r>
          </a:p>
          <a:p>
            <a:r>
              <a:rPr lang="en-US" baseline="0" dirty="0" smtClean="0"/>
              <a:t>If you can cleverly divide your space into services you can parallelize aspects of business requirements.</a:t>
            </a:r>
          </a:p>
          <a:p>
            <a:endParaRPr lang="en-US" dirty="0" smtClean="0"/>
          </a:p>
          <a:p>
            <a:r>
              <a:rPr lang="en-US" dirty="0" smtClean="0"/>
              <a:t>But one</a:t>
            </a:r>
            <a:r>
              <a:rPr lang="en-US" baseline="0" dirty="0" smtClean="0"/>
              <a:t> of the major drawbacks is that:</a:t>
            </a:r>
            <a:endParaRPr lang="en-US" dirty="0" smtClean="0"/>
          </a:p>
          <a:p>
            <a:r>
              <a:rPr lang="en-US" dirty="0" smtClean="0"/>
              <a:t>Important</a:t>
            </a:r>
            <a:r>
              <a:rPr lang="en-US" baseline="0" dirty="0" smtClean="0"/>
              <a:t> </a:t>
            </a:r>
            <a:r>
              <a:rPr lang="en-US" baseline="0" dirty="0" smtClean="0"/>
              <a:t>parts of your software are dependent on other peoples software</a:t>
            </a:r>
            <a:r>
              <a:rPr lang="en-US" baseline="0" dirty="0" smtClean="0"/>
              <a:t>.</a:t>
            </a:r>
          </a:p>
          <a:p>
            <a:r>
              <a:rPr lang="en-US" baseline="0" dirty="0" smtClean="0"/>
              <a:t>We call these our dependent services.</a:t>
            </a:r>
            <a:endParaRPr lang="en-US" baseline="0" dirty="0" smtClean="0"/>
          </a:p>
          <a:p>
            <a:endParaRPr lang="en-US" baseline="0" dirty="0" smtClean="0"/>
          </a:p>
          <a:p>
            <a:r>
              <a:rPr lang="en-US" baseline="0" dirty="0" smtClean="0"/>
              <a:t>So whenever </a:t>
            </a:r>
            <a:r>
              <a:rPr lang="en-US" baseline="0" dirty="0" smtClean="0"/>
              <a:t>I need to verify a new version of my software I need to </a:t>
            </a:r>
            <a:r>
              <a:rPr lang="en-US" baseline="0" dirty="0" smtClean="0"/>
              <a:t>ensure that all </a:t>
            </a:r>
            <a:r>
              <a:rPr lang="en-US" baseline="0" dirty="0" smtClean="0"/>
              <a:t>my dependencies are </a:t>
            </a:r>
            <a:r>
              <a:rPr lang="en-US" baseline="0" dirty="0" smtClean="0"/>
              <a:t>also working</a:t>
            </a:r>
            <a:r>
              <a:rPr lang="en-US" baseline="0" dirty="0" smtClean="0"/>
              <a:t>.</a:t>
            </a:r>
          </a:p>
          <a:p>
            <a:r>
              <a:rPr lang="en-US" baseline="0" dirty="0" smtClean="0"/>
              <a:t>In order to do this teams at Amazon basically maintain two copies of their software. One call production which actually does stuff and one we call </a:t>
            </a:r>
            <a:r>
              <a:rPr lang="en-US" baseline="0" dirty="0" err="1" smtClean="0"/>
              <a:t>devo</a:t>
            </a:r>
            <a:r>
              <a:rPr lang="en-US" baseline="0" dirty="0" smtClean="0"/>
              <a:t> which is used for testing. </a:t>
            </a:r>
            <a:endParaRPr lang="en-US" dirty="0"/>
          </a:p>
        </p:txBody>
      </p:sp>
      <p:sp>
        <p:nvSpPr>
          <p:cNvPr id="4" name="Slide Number Placeholder 3"/>
          <p:cNvSpPr>
            <a:spLocks noGrp="1"/>
          </p:cNvSpPr>
          <p:nvPr>
            <p:ph type="sldNum" sz="quarter" idx="10"/>
          </p:nvPr>
        </p:nvSpPr>
        <p:spPr/>
        <p:txBody>
          <a:bodyPr/>
          <a:lstStyle/>
          <a:p>
            <a:fld id="{D0641A2C-EC39-9548-BDE2-C92AA101B281}" type="slidenum">
              <a:rPr lang="en-US" smtClean="0"/>
              <a:t>9</a:t>
            </a:fld>
            <a:endParaRPr lang="en-US"/>
          </a:p>
        </p:txBody>
      </p:sp>
    </p:spTree>
    <p:extLst>
      <p:ext uri="{BB962C8B-B14F-4D97-AF65-F5344CB8AC3E}">
        <p14:creationId xmlns:p14="http://schemas.microsoft.com/office/powerpoint/2010/main" val="2856063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414F6B3-0584-9A4D-800C-3389EC0E1B13}" type="datetimeFigureOut">
              <a:rPr lang="en-US" smtClean="0"/>
              <a:t>2014-02-19</a:t>
            </a:fld>
            <a:endParaRPr lang="en-US"/>
          </a:p>
        </p:txBody>
      </p:sp>
      <p:sp>
        <p:nvSpPr>
          <p:cNvPr id="5" name="Footer Placeholder 4"/>
          <p:cNvSpPr>
            <a:spLocks noGrp="1"/>
          </p:cNvSpPr>
          <p:nvPr>
            <p:ph type="ftr" sz="quarter" idx="11"/>
          </p:nvPr>
        </p:nvSpPr>
        <p:spPr>
          <a:xfrm>
            <a:off x="8287657" y="0"/>
            <a:ext cx="865487" cy="365125"/>
          </a:xfrm>
        </p:spPr>
        <p:txBody>
          <a:bodyPr/>
          <a:lstStyle>
            <a:lvl1pPr>
              <a:defRPr sz="2400" b="1" cap="none" spc="0">
                <a:ln>
                  <a:noFill/>
                </a:ln>
                <a:solidFill>
                  <a:schemeClr val="bg1">
                    <a:lumMod val="65000"/>
                  </a:schemeClr>
                </a:solidFill>
                <a:effectLst>
                  <a:reflection blurRad="6350" stA="55000" endA="300" endPos="45500" dir="5400000" sy="-100000" algn="bl" rotWithShape="0"/>
                </a:effectLst>
                <a:latin typeface="Arial Black"/>
                <a:cs typeface="Arial Black"/>
              </a:defRPr>
            </a:lvl1pPr>
          </a:lstStyle>
          <a:p>
            <a:r>
              <a:rPr lang="en-US" dirty="0" smtClean="0"/>
              <a:t>F2P</a:t>
            </a:r>
            <a:endParaRPr lang="en-US" dirty="0"/>
          </a:p>
        </p:txBody>
      </p:sp>
      <p:sp>
        <p:nvSpPr>
          <p:cNvPr id="6" name="Slide Number Placeholder 5"/>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344654287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14F6B3-0584-9A4D-800C-3389EC0E1B13}" type="datetimeFigureOut">
              <a:rPr lang="en-US" smtClean="0"/>
              <a:t>2014-02-19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19952673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14F6B3-0584-9A4D-800C-3389EC0E1B13}" type="datetimeFigureOut">
              <a:rPr lang="en-US" smtClean="0"/>
              <a:t>2014-02-19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62738741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14F6B3-0584-9A4D-800C-3389EC0E1B13}" type="datetimeFigureOut">
              <a:rPr lang="en-US" smtClean="0"/>
              <a:t>2014-02-19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265538283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14F6B3-0584-9A4D-800C-3389EC0E1B13}" type="datetimeFigureOut">
              <a:rPr lang="en-US" smtClean="0"/>
              <a:t>2014-02-19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36320917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414F6B3-0584-9A4D-800C-3389EC0E1B13}" type="datetimeFigureOut">
              <a:rPr lang="en-US" smtClean="0"/>
              <a:t>2014-02-19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415746508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414F6B3-0584-9A4D-800C-3389EC0E1B13}" type="datetimeFigureOut">
              <a:rPr lang="en-US" smtClean="0"/>
              <a:t>2014-02-19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299908244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414F6B3-0584-9A4D-800C-3389EC0E1B13}" type="datetimeFigureOut">
              <a:rPr lang="en-US" smtClean="0"/>
              <a:t>2014-02-19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276937894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14F6B3-0584-9A4D-800C-3389EC0E1B13}" type="datetimeFigureOut">
              <a:rPr lang="en-US" smtClean="0"/>
              <a:t>2014-02-19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49248898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14F6B3-0584-9A4D-800C-3389EC0E1B13}" type="datetimeFigureOut">
              <a:rPr lang="en-US" smtClean="0"/>
              <a:t>2014-02-19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16234376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414F6B3-0584-9A4D-800C-3389EC0E1B13}" type="datetimeFigureOut">
              <a:rPr lang="en-US" smtClean="0"/>
              <a:t>2014-02-19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51BDA1-6158-6048-88FD-A97F70DADCA5}" type="slidenum">
              <a:rPr lang="en-US" smtClean="0"/>
              <a:t>‹#›</a:t>
            </a:fld>
            <a:endParaRPr lang="en-US"/>
          </a:p>
        </p:txBody>
      </p:sp>
    </p:spTree>
    <p:extLst>
      <p:ext uri="{BB962C8B-B14F-4D97-AF65-F5344CB8AC3E}">
        <p14:creationId xmlns:p14="http://schemas.microsoft.com/office/powerpoint/2010/main" val="129335690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4F6B3-0584-9A4D-800C-3389EC0E1B13}" type="datetimeFigureOut">
              <a:rPr lang="en-US" smtClean="0"/>
              <a:t>2014-02-19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1BDA1-6158-6048-88FD-A97F70DADCA5}" type="slidenum">
              <a:rPr lang="en-US" smtClean="0"/>
              <a:t>‹#›</a:t>
            </a:fld>
            <a:endParaRPr lang="en-US"/>
          </a:p>
        </p:txBody>
      </p:sp>
    </p:spTree>
    <p:extLst>
      <p:ext uri="{BB962C8B-B14F-4D97-AF65-F5344CB8AC3E}">
        <p14:creationId xmlns:p14="http://schemas.microsoft.com/office/powerpoint/2010/main" val="10982294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 Id="rId3" Type="http://schemas.microsoft.com/office/2007/relationships/hdphoto" Target="../media/hdphoto6.wdp"/></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4" Type="http://schemas.openxmlformats.org/officeDocument/2006/relationships/image" Target="../media/image33.png"/><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microsoft.com/office/2007/relationships/hdphoto" Target="../media/hdphoto2.wdp"/><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1.wdp"/><Relationship Id="rId6" Type="http://schemas.microsoft.com/office/2007/relationships/hdphoto" Target="../media/hdphoto2.wdp"/><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microsoft.com/office/2007/relationships/hdphoto" Target="../media/hdphoto3.wdp"/><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1.png"/><Relationship Id="rId9" Type="http://schemas.openxmlformats.org/officeDocument/2006/relationships/image" Target="../media/image14.png"/><Relationship Id="rId10" Type="http://schemas.microsoft.com/office/2007/relationships/hdphoto" Target="../media/hdphoto4.wdp"/><Relationship Id="rId11"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57200" y="257120"/>
            <a:ext cx="8229600" cy="1143000"/>
          </a:xfrm>
        </p:spPr>
        <p:txBody>
          <a:bodyPr/>
          <a:lstStyle/>
          <a:p>
            <a:r>
              <a:rPr lang="en-US" dirty="0" smtClean="0"/>
              <a:t>Who are we?</a:t>
            </a:r>
            <a:endParaRPr lang="en-US" dirty="0"/>
          </a:p>
        </p:txBody>
      </p:sp>
      <p:pic>
        <p:nvPicPr>
          <p:cNvPr id="5" name="Picture 4"/>
          <p:cNvPicPr>
            <a:picLocks noChangeAspect="1"/>
          </p:cNvPicPr>
          <p:nvPr/>
        </p:nvPicPr>
        <p:blipFill>
          <a:blip r:embed="rId3"/>
          <a:stretch>
            <a:fillRect/>
          </a:stretch>
        </p:blipFill>
        <p:spPr>
          <a:xfrm>
            <a:off x="1548284" y="2913891"/>
            <a:ext cx="6151814" cy="1239591"/>
          </a:xfrm>
          <a:prstGeom prst="rect">
            <a:avLst/>
          </a:prstGeom>
        </p:spPr>
      </p:pic>
      <p:pic>
        <p:nvPicPr>
          <p:cNvPr id="7" name="Picture 6"/>
          <p:cNvPicPr>
            <a:picLocks noChangeAspect="1"/>
          </p:cNvPicPr>
          <p:nvPr/>
        </p:nvPicPr>
        <p:blipFill>
          <a:blip r:embed="rId4"/>
          <a:stretch>
            <a:fillRect/>
          </a:stretch>
        </p:blipFill>
        <p:spPr>
          <a:xfrm>
            <a:off x="539290" y="1504460"/>
            <a:ext cx="2881284" cy="960428"/>
          </a:xfrm>
          <a:prstGeom prst="rect">
            <a:avLst/>
          </a:prstGeom>
        </p:spPr>
      </p:pic>
      <p:pic>
        <p:nvPicPr>
          <p:cNvPr id="12" name="Picture 11"/>
          <p:cNvPicPr>
            <a:picLocks noChangeAspect="1"/>
          </p:cNvPicPr>
          <p:nvPr/>
        </p:nvPicPr>
        <p:blipFill>
          <a:blip r:embed="rId5"/>
          <a:stretch>
            <a:fillRect/>
          </a:stretch>
        </p:blipFill>
        <p:spPr>
          <a:xfrm>
            <a:off x="6604025" y="607687"/>
            <a:ext cx="1932728" cy="1932728"/>
          </a:xfrm>
          <a:prstGeom prst="rect">
            <a:avLst/>
          </a:prstGeom>
        </p:spPr>
      </p:pic>
      <p:pic>
        <p:nvPicPr>
          <p:cNvPr id="15" name="Picture 14"/>
          <p:cNvPicPr>
            <a:picLocks noChangeAspect="1"/>
          </p:cNvPicPr>
          <p:nvPr/>
        </p:nvPicPr>
        <p:blipFill>
          <a:blip r:embed="rId6"/>
          <a:stretch>
            <a:fillRect/>
          </a:stretch>
        </p:blipFill>
        <p:spPr>
          <a:xfrm>
            <a:off x="4909626" y="3766626"/>
            <a:ext cx="3091374" cy="3091374"/>
          </a:xfrm>
          <a:prstGeom prst="rect">
            <a:avLst/>
          </a:prstGeom>
        </p:spPr>
      </p:pic>
      <p:pic>
        <p:nvPicPr>
          <p:cNvPr id="16" name="Picture 15"/>
          <p:cNvPicPr>
            <a:picLocks noChangeAspect="1"/>
          </p:cNvPicPr>
          <p:nvPr/>
        </p:nvPicPr>
        <p:blipFill>
          <a:blip r:embed="rId7"/>
          <a:stretch>
            <a:fillRect/>
          </a:stretch>
        </p:blipFill>
        <p:spPr>
          <a:xfrm>
            <a:off x="1136650" y="4845291"/>
            <a:ext cx="2283924" cy="1651934"/>
          </a:xfrm>
          <a:prstGeom prst="rect">
            <a:avLst/>
          </a:prstGeom>
        </p:spPr>
      </p:pic>
    </p:spTree>
    <p:extLst>
      <p:ext uri="{BB962C8B-B14F-4D97-AF65-F5344CB8AC3E}">
        <p14:creationId xmlns:p14="http://schemas.microsoft.com/office/powerpoint/2010/main" val="252500040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a:t>
            </a:r>
            <a:r>
              <a:rPr lang="en-US" dirty="0" err="1" smtClean="0"/>
              <a:t>devo</a:t>
            </a:r>
            <a:endParaRPr lang="en-US" dirty="0"/>
          </a:p>
        </p:txBody>
      </p:sp>
      <p:pic>
        <p:nvPicPr>
          <p:cNvPr id="5" name="Picture 4"/>
          <p:cNvPicPr>
            <a:picLocks noChangeAspect="1"/>
          </p:cNvPicPr>
          <p:nvPr/>
        </p:nvPicPr>
        <p:blipFill>
          <a:blip r:embed="rId3"/>
          <a:stretch>
            <a:fillRect/>
          </a:stretch>
        </p:blipFill>
        <p:spPr>
          <a:xfrm>
            <a:off x="5886338" y="3233721"/>
            <a:ext cx="2237863" cy="2937386"/>
          </a:xfrm>
          <a:prstGeom prst="rect">
            <a:avLst/>
          </a:prstGeom>
        </p:spPr>
      </p:pic>
      <p:pic>
        <p:nvPicPr>
          <p:cNvPr id="12" name="Picture 11"/>
          <p:cNvPicPr>
            <a:picLocks noChangeAspect="1"/>
          </p:cNvPicPr>
          <p:nvPr/>
        </p:nvPicPr>
        <p:blipFill>
          <a:blip r:embed="rId4"/>
          <a:stretch>
            <a:fillRect/>
          </a:stretch>
        </p:blipFill>
        <p:spPr>
          <a:xfrm>
            <a:off x="3255235" y="4994176"/>
            <a:ext cx="2631103" cy="1456800"/>
          </a:xfrm>
          <a:prstGeom prst="rect">
            <a:avLst/>
          </a:prstGeom>
        </p:spPr>
      </p:pic>
      <p:sp>
        <p:nvSpPr>
          <p:cNvPr id="13" name="Content Placeholder 2"/>
          <p:cNvSpPr>
            <a:spLocks noGrp="1"/>
          </p:cNvSpPr>
          <p:nvPr>
            <p:ph idx="1"/>
          </p:nvPr>
        </p:nvSpPr>
        <p:spPr>
          <a:xfrm>
            <a:off x="457200" y="1554704"/>
            <a:ext cx="8229600" cy="3721100"/>
          </a:xfrm>
        </p:spPr>
        <p:txBody>
          <a:bodyPr>
            <a:normAutofit/>
          </a:bodyPr>
          <a:lstStyle/>
          <a:p>
            <a:r>
              <a:rPr lang="en-US" dirty="0" smtClean="0"/>
              <a:t>Unstable</a:t>
            </a:r>
          </a:p>
          <a:p>
            <a:r>
              <a:rPr lang="en-US" dirty="0" smtClean="0"/>
              <a:t>Old versions</a:t>
            </a:r>
          </a:p>
          <a:p>
            <a:r>
              <a:rPr lang="en-US" dirty="0" smtClean="0"/>
              <a:t>Co-ordinated changes are hard</a:t>
            </a:r>
          </a:p>
          <a:p>
            <a:r>
              <a:rPr lang="en-US" dirty="0" smtClean="0"/>
              <a:t>Slow</a:t>
            </a:r>
          </a:p>
          <a:p>
            <a:r>
              <a:rPr lang="en-US" dirty="0" smtClean="0"/>
              <a:t>Hard to get support</a:t>
            </a:r>
            <a:endParaRPr lang="en-US" dirty="0" smtClean="0"/>
          </a:p>
        </p:txBody>
      </p:sp>
    </p:spTree>
    <p:extLst>
      <p:ext uri="{BB962C8B-B14F-4D97-AF65-F5344CB8AC3E}">
        <p14:creationId xmlns:p14="http://schemas.microsoft.com/office/powerpoint/2010/main" val="397469407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SOA look like?</a:t>
            </a:r>
            <a:endParaRPr lang="en-US" dirty="0"/>
          </a:p>
        </p:txBody>
      </p:sp>
      <p:sp>
        <p:nvSpPr>
          <p:cNvPr id="8" name="TextBox 7"/>
          <p:cNvSpPr txBox="1"/>
          <p:nvPr/>
        </p:nvSpPr>
        <p:spPr>
          <a:xfrm>
            <a:off x="317379" y="1510988"/>
            <a:ext cx="7480157" cy="1938992"/>
          </a:xfrm>
          <a:prstGeom prst="rect">
            <a:avLst/>
          </a:prstGeom>
          <a:noFill/>
        </p:spPr>
        <p:txBody>
          <a:bodyPr wrap="none" rtlCol="0">
            <a:spAutoFit/>
          </a:bodyPr>
          <a:lstStyle/>
          <a:p>
            <a:r>
              <a:rPr lang="en-US" sz="1200" dirty="0">
                <a:solidFill>
                  <a:srgbClr val="7F007F"/>
                </a:solidFill>
                <a:latin typeface="Monaco"/>
              </a:rPr>
              <a:t>public</a:t>
            </a:r>
            <a:r>
              <a:rPr lang="en-US" sz="1200" dirty="0">
                <a:solidFill>
                  <a:srgbClr val="000000"/>
                </a:solidFill>
                <a:latin typeface="Monaco"/>
              </a:rPr>
              <a:t> </a:t>
            </a:r>
            <a:r>
              <a:rPr lang="en-US" sz="1200" dirty="0">
                <a:solidFill>
                  <a:srgbClr val="7F007F"/>
                </a:solidFill>
                <a:latin typeface="Monaco"/>
              </a:rPr>
              <a:t>class</a:t>
            </a:r>
            <a:r>
              <a:rPr lang="en-US" sz="1200" dirty="0">
                <a:solidFill>
                  <a:srgbClr val="000000"/>
                </a:solidFill>
                <a:latin typeface="Monaco"/>
              </a:rPr>
              <a:t> </a:t>
            </a:r>
            <a:r>
              <a:rPr lang="en-US" sz="1200" dirty="0" err="1">
                <a:solidFill>
                  <a:srgbClr val="228B22"/>
                </a:solidFill>
                <a:latin typeface="Monaco"/>
              </a:rPr>
              <a:t>MyFulfillmentOptimizationService</a:t>
            </a:r>
            <a:r>
              <a:rPr lang="en-US" sz="1200" dirty="0">
                <a:solidFill>
                  <a:srgbClr val="000000"/>
                </a:solidFill>
                <a:latin typeface="Monaco"/>
              </a:rPr>
              <a:t> {</a:t>
            </a:r>
            <a:br>
              <a:rPr lang="en-US" sz="1200" dirty="0">
                <a:solidFill>
                  <a:srgbClr val="000000"/>
                </a:solidFill>
                <a:latin typeface="Monaco"/>
              </a:rPr>
            </a:br>
            <a:r>
              <a:rPr lang="en-US" sz="1200" dirty="0">
                <a:solidFill>
                  <a:srgbClr val="000000"/>
                </a:solidFill>
                <a:latin typeface="Monaco"/>
              </a:rPr>
              <a:t>    </a:t>
            </a:r>
            <a:r>
              <a:rPr lang="en-US" sz="1200" dirty="0">
                <a:solidFill>
                  <a:srgbClr val="7F007F"/>
                </a:solidFill>
                <a:latin typeface="Monaco"/>
              </a:rPr>
              <a:t>private</a:t>
            </a:r>
            <a:r>
              <a:rPr lang="en-US" sz="1200" dirty="0">
                <a:solidFill>
                  <a:srgbClr val="000000"/>
                </a:solidFill>
                <a:latin typeface="Monaco"/>
              </a:rPr>
              <a:t> </a:t>
            </a:r>
            <a:r>
              <a:rPr lang="en-US" sz="1200" dirty="0" err="1">
                <a:solidFill>
                  <a:srgbClr val="228B22"/>
                </a:solidFill>
                <a:latin typeface="Monaco"/>
              </a:rPr>
              <a:t>AmazonTransportCostService</a:t>
            </a:r>
            <a:r>
              <a:rPr lang="en-US" sz="1200" dirty="0">
                <a:solidFill>
                  <a:srgbClr val="000000"/>
                </a:solidFill>
                <a:latin typeface="Monaco"/>
              </a:rPr>
              <a:t> </a:t>
            </a:r>
            <a:r>
              <a:rPr lang="en-US" sz="1200" dirty="0" err="1">
                <a:solidFill>
                  <a:srgbClr val="A0522D"/>
                </a:solidFill>
                <a:latin typeface="Monaco"/>
              </a:rPr>
              <a:t>transportationCostService</a:t>
            </a:r>
            <a:r>
              <a:rPr lang="en-US" sz="1200" dirty="0">
                <a:solidFill>
                  <a:srgbClr val="000000"/>
                </a:solidFill>
                <a:latin typeface="Monaco"/>
              </a:rPr>
              <a:t>;</a:t>
            </a:r>
            <a:br>
              <a:rPr lang="en-US" sz="1200" dirty="0">
                <a:solidFill>
                  <a:srgbClr val="000000"/>
                </a:solidFill>
                <a:latin typeface="Monaco"/>
              </a:rPr>
            </a:br>
            <a:r>
              <a:rPr lang="en-US" sz="1200" dirty="0">
                <a:solidFill>
                  <a:srgbClr val="000000"/>
                </a:solidFill>
                <a:latin typeface="Monaco"/>
              </a:rPr>
              <a:t/>
            </a:r>
            <a:br>
              <a:rPr lang="en-US" sz="1200" dirty="0">
                <a:solidFill>
                  <a:srgbClr val="000000"/>
                </a:solidFill>
                <a:latin typeface="Monaco"/>
              </a:rPr>
            </a:br>
            <a:r>
              <a:rPr lang="en-US" sz="1200" dirty="0">
                <a:solidFill>
                  <a:srgbClr val="000000"/>
                </a:solidFill>
                <a:latin typeface="Monaco"/>
              </a:rPr>
              <a:t>    </a:t>
            </a:r>
            <a:r>
              <a:rPr lang="en-US" sz="1200" dirty="0">
                <a:solidFill>
                  <a:srgbClr val="7F007F"/>
                </a:solidFill>
                <a:latin typeface="Monaco"/>
              </a:rPr>
              <a:t>public</a:t>
            </a:r>
            <a:r>
              <a:rPr lang="en-US" sz="1200" dirty="0">
                <a:solidFill>
                  <a:srgbClr val="000000"/>
                </a:solidFill>
                <a:latin typeface="Monaco"/>
              </a:rPr>
              <a:t> </a:t>
            </a:r>
            <a:r>
              <a:rPr lang="en-US" sz="1200" dirty="0">
                <a:solidFill>
                  <a:srgbClr val="228B22"/>
                </a:solidFill>
                <a:latin typeface="Monaco"/>
              </a:rPr>
              <a:t>List</a:t>
            </a:r>
            <a:r>
              <a:rPr lang="en-US" sz="1200" dirty="0">
                <a:solidFill>
                  <a:srgbClr val="000000"/>
                </a:solidFill>
                <a:latin typeface="Monaco"/>
              </a:rPr>
              <a:t>&lt;Shipment&gt; </a:t>
            </a:r>
            <a:r>
              <a:rPr lang="en-US" sz="1200" dirty="0" err="1">
                <a:solidFill>
                  <a:srgbClr val="000000"/>
                </a:solidFill>
                <a:latin typeface="Monaco"/>
              </a:rPr>
              <a:t>pickBestShipments</a:t>
            </a:r>
            <a:r>
              <a:rPr lang="en-US" sz="1200" dirty="0">
                <a:solidFill>
                  <a:srgbClr val="000000"/>
                </a:solidFill>
                <a:latin typeface="Monaco"/>
              </a:rPr>
              <a:t>(</a:t>
            </a:r>
            <a:r>
              <a:rPr lang="en-US" sz="1200" dirty="0">
                <a:solidFill>
                  <a:srgbClr val="228B22"/>
                </a:solidFill>
                <a:latin typeface="Monaco"/>
              </a:rPr>
              <a:t>Demand</a:t>
            </a:r>
            <a:r>
              <a:rPr lang="en-US" sz="1200" dirty="0">
                <a:solidFill>
                  <a:srgbClr val="000000"/>
                </a:solidFill>
                <a:latin typeface="Monaco"/>
              </a:rPr>
              <a:t> </a:t>
            </a:r>
            <a:r>
              <a:rPr lang="en-US" sz="1200" dirty="0">
                <a:solidFill>
                  <a:srgbClr val="A0522D"/>
                </a:solidFill>
                <a:latin typeface="Monaco"/>
              </a:rPr>
              <a:t>demand</a:t>
            </a:r>
            <a:r>
              <a:rPr lang="en-US" sz="1200" dirty="0">
                <a:solidFill>
                  <a:srgbClr val="000000"/>
                </a:solidFill>
                <a:latin typeface="Monaco"/>
              </a:rPr>
              <a:t>, </a:t>
            </a:r>
            <a:r>
              <a:rPr lang="en-US" sz="1200" dirty="0">
                <a:solidFill>
                  <a:srgbClr val="228B22"/>
                </a:solidFill>
                <a:latin typeface="Monaco"/>
              </a:rPr>
              <a:t>Supply</a:t>
            </a:r>
            <a:r>
              <a:rPr lang="en-US" sz="1200" dirty="0">
                <a:solidFill>
                  <a:srgbClr val="000000"/>
                </a:solidFill>
                <a:latin typeface="Monaco"/>
              </a:rPr>
              <a:t> </a:t>
            </a:r>
            <a:r>
              <a:rPr lang="en-US" sz="1200" dirty="0">
                <a:solidFill>
                  <a:srgbClr val="A0522D"/>
                </a:solidFill>
                <a:latin typeface="Monaco"/>
              </a:rPr>
              <a:t>supply</a:t>
            </a:r>
            <a:r>
              <a:rPr lang="en-US" sz="1200" dirty="0">
                <a:solidFill>
                  <a:srgbClr val="000000"/>
                </a:solidFill>
                <a:latin typeface="Monaco"/>
              </a:rPr>
              <a:t>) {</a:t>
            </a:r>
            <a:br>
              <a:rPr lang="en-US" sz="1200" dirty="0">
                <a:solidFill>
                  <a:srgbClr val="000000"/>
                </a:solidFill>
                <a:latin typeface="Monaco"/>
              </a:rPr>
            </a:br>
            <a:r>
              <a:rPr lang="en-US" sz="1200" dirty="0">
                <a:solidFill>
                  <a:srgbClr val="000000"/>
                </a:solidFill>
                <a:latin typeface="Monaco"/>
              </a:rPr>
              <a:t>        </a:t>
            </a:r>
            <a:r>
              <a:rPr lang="en-US" sz="1200" dirty="0">
                <a:solidFill>
                  <a:srgbClr val="B22222"/>
                </a:solidFill>
                <a:latin typeface="Monaco"/>
              </a:rPr>
              <a:t>//...</a:t>
            </a:r>
            <a:br>
              <a:rPr lang="en-US" sz="1200" dirty="0">
                <a:solidFill>
                  <a:srgbClr val="B22222"/>
                </a:solidFill>
                <a:latin typeface="Monaco"/>
              </a:rPr>
            </a:br>
            <a:r>
              <a:rPr lang="en-US" sz="1200" dirty="0">
                <a:solidFill>
                  <a:srgbClr val="000000"/>
                </a:solidFill>
                <a:latin typeface="Monaco"/>
              </a:rPr>
              <a:t>        </a:t>
            </a:r>
            <a:r>
              <a:rPr lang="en-US" sz="1200" dirty="0">
                <a:solidFill>
                  <a:srgbClr val="228B22"/>
                </a:solidFill>
                <a:latin typeface="Monaco"/>
              </a:rPr>
              <a:t>double</a:t>
            </a:r>
            <a:r>
              <a:rPr lang="en-US" sz="1200" dirty="0">
                <a:solidFill>
                  <a:srgbClr val="000000"/>
                </a:solidFill>
                <a:latin typeface="Monaco"/>
              </a:rPr>
              <a:t> </a:t>
            </a:r>
            <a:r>
              <a:rPr lang="en-US" sz="1200" dirty="0">
                <a:solidFill>
                  <a:srgbClr val="A0522D"/>
                </a:solidFill>
                <a:latin typeface="Monaco"/>
              </a:rPr>
              <a:t>cost</a:t>
            </a:r>
            <a:r>
              <a:rPr lang="en-US" sz="1200" dirty="0">
                <a:solidFill>
                  <a:srgbClr val="000000"/>
                </a:solidFill>
                <a:latin typeface="Monaco"/>
              </a:rPr>
              <a:t> = </a:t>
            </a:r>
            <a:r>
              <a:rPr lang="en-US" sz="1200" dirty="0" err="1">
                <a:solidFill>
                  <a:srgbClr val="000000"/>
                </a:solidFill>
                <a:latin typeface="Monaco"/>
              </a:rPr>
              <a:t>transportationCostService.calculateShipmentCost</a:t>
            </a:r>
            <a:r>
              <a:rPr lang="en-US" sz="1200" dirty="0">
                <a:solidFill>
                  <a:srgbClr val="000000"/>
                </a:solidFill>
                <a:latin typeface="Monaco"/>
              </a:rPr>
              <a:t>(shipment)</a:t>
            </a:r>
            <a:br>
              <a:rPr lang="en-US" sz="1200" dirty="0">
                <a:solidFill>
                  <a:srgbClr val="000000"/>
                </a:solidFill>
                <a:latin typeface="Monaco"/>
              </a:rPr>
            </a:br>
            <a:r>
              <a:rPr lang="en-US" sz="1200" dirty="0">
                <a:solidFill>
                  <a:srgbClr val="000000"/>
                </a:solidFill>
                <a:latin typeface="Monaco"/>
              </a:rPr>
              <a:t>        </a:t>
            </a:r>
            <a:r>
              <a:rPr lang="en-US" sz="1200" dirty="0">
                <a:solidFill>
                  <a:srgbClr val="B22222"/>
                </a:solidFill>
                <a:latin typeface="Monaco"/>
              </a:rPr>
              <a:t>//...</a:t>
            </a:r>
            <a:br>
              <a:rPr lang="en-US" sz="1200" dirty="0">
                <a:solidFill>
                  <a:srgbClr val="B22222"/>
                </a:solidFill>
                <a:latin typeface="Monaco"/>
              </a:rPr>
            </a:br>
            <a:r>
              <a:rPr lang="en-US" sz="1200" dirty="0">
                <a:solidFill>
                  <a:srgbClr val="000000"/>
                </a:solidFill>
                <a:latin typeface="Monaco"/>
              </a:rPr>
              <a:t>    }</a:t>
            </a:r>
            <a:br>
              <a:rPr lang="en-US" sz="1200" dirty="0">
                <a:solidFill>
                  <a:srgbClr val="000000"/>
                </a:solidFill>
                <a:latin typeface="Monaco"/>
              </a:rPr>
            </a:br>
            <a:r>
              <a:rPr lang="en-US" sz="1200" dirty="0">
                <a:solidFill>
                  <a:srgbClr val="000000"/>
                </a:solidFill>
                <a:latin typeface="Monaco"/>
              </a:rPr>
              <a:t>}</a:t>
            </a:r>
          </a:p>
          <a:p>
            <a:endParaRPr lang="en-US" sz="1200" dirty="0"/>
          </a:p>
        </p:txBody>
      </p:sp>
      <p:sp>
        <p:nvSpPr>
          <p:cNvPr id="9" name="Rectangle 8"/>
          <p:cNvSpPr/>
          <p:nvPr/>
        </p:nvSpPr>
        <p:spPr>
          <a:xfrm>
            <a:off x="6182098" y="4472195"/>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My Service</a:t>
            </a:r>
            <a:endParaRPr lang="en-US" sz="3200" dirty="0"/>
          </a:p>
        </p:txBody>
      </p:sp>
      <p:cxnSp>
        <p:nvCxnSpPr>
          <p:cNvPr id="10" name="Straight Arrow Connector 9"/>
          <p:cNvCxnSpPr>
            <a:stCxn id="9" idx="2"/>
            <a:endCxn id="12" idx="0"/>
          </p:cNvCxnSpPr>
          <p:nvPr/>
        </p:nvCxnSpPr>
        <p:spPr>
          <a:xfrm>
            <a:off x="7434449" y="5046112"/>
            <a:ext cx="0" cy="57015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6182098" y="5616270"/>
            <a:ext cx="2504702" cy="573917"/>
          </a:xfrm>
          <a:prstGeom prst="rect">
            <a:avLst/>
          </a:prstGeom>
          <a:solidFill>
            <a:schemeClr val="accent3">
              <a:lumMod val="75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Their Service</a:t>
            </a:r>
            <a:endParaRPr lang="en-US" sz="3200" dirty="0"/>
          </a:p>
        </p:txBody>
      </p:sp>
    </p:spTree>
    <p:extLst>
      <p:ext uri="{BB962C8B-B14F-4D97-AF65-F5344CB8AC3E}">
        <p14:creationId xmlns:p14="http://schemas.microsoft.com/office/powerpoint/2010/main" val="306725750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 a layer in-between</a:t>
            </a:r>
            <a:endParaRPr lang="en-US" dirty="0"/>
          </a:p>
        </p:txBody>
      </p:sp>
      <p:sp>
        <p:nvSpPr>
          <p:cNvPr id="11" name="Rectangle 10"/>
          <p:cNvSpPr/>
          <p:nvPr/>
        </p:nvSpPr>
        <p:spPr>
          <a:xfrm>
            <a:off x="6023435" y="4018914"/>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My Service</a:t>
            </a:r>
            <a:endParaRPr lang="en-US" sz="3200" dirty="0"/>
          </a:p>
        </p:txBody>
      </p:sp>
      <p:cxnSp>
        <p:nvCxnSpPr>
          <p:cNvPr id="13" name="Straight Arrow Connector 12"/>
          <p:cNvCxnSpPr>
            <a:stCxn id="17" idx="2"/>
            <a:endCxn id="14" idx="0"/>
          </p:cNvCxnSpPr>
          <p:nvPr/>
        </p:nvCxnSpPr>
        <p:spPr>
          <a:xfrm>
            <a:off x="7275786" y="5450115"/>
            <a:ext cx="0" cy="36114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023435" y="5811256"/>
            <a:ext cx="2504702" cy="573917"/>
          </a:xfrm>
          <a:prstGeom prst="rect">
            <a:avLst/>
          </a:prstGeom>
          <a:solidFill>
            <a:schemeClr val="accent3">
              <a:lumMod val="75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Their Service</a:t>
            </a:r>
            <a:endParaRPr lang="en-US" sz="3200" dirty="0"/>
          </a:p>
        </p:txBody>
      </p:sp>
      <p:sp>
        <p:nvSpPr>
          <p:cNvPr id="17" name="Rectangle 16"/>
          <p:cNvSpPr/>
          <p:nvPr/>
        </p:nvSpPr>
        <p:spPr>
          <a:xfrm>
            <a:off x="6023435" y="4876198"/>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Gateway</a:t>
            </a:r>
            <a:endParaRPr lang="en-US" sz="3200" dirty="0"/>
          </a:p>
        </p:txBody>
      </p:sp>
      <p:cxnSp>
        <p:nvCxnSpPr>
          <p:cNvPr id="18" name="Straight Arrow Connector 17"/>
          <p:cNvCxnSpPr>
            <a:stCxn id="11" idx="2"/>
            <a:endCxn id="17" idx="0"/>
          </p:cNvCxnSpPr>
          <p:nvPr/>
        </p:nvCxnSpPr>
        <p:spPr>
          <a:xfrm>
            <a:off x="7275786" y="4592831"/>
            <a:ext cx="0" cy="28336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513490" y="4888785"/>
            <a:ext cx="184666" cy="369332"/>
          </a:xfrm>
          <a:prstGeom prst="rect">
            <a:avLst/>
          </a:prstGeom>
          <a:noFill/>
        </p:spPr>
        <p:txBody>
          <a:bodyPr wrap="none" rtlCol="0">
            <a:spAutoFit/>
          </a:bodyPr>
          <a:lstStyle/>
          <a:p>
            <a:endParaRPr lang="en-US" dirty="0"/>
          </a:p>
        </p:txBody>
      </p:sp>
      <p:sp>
        <p:nvSpPr>
          <p:cNvPr id="27" name="TextBox 26"/>
          <p:cNvSpPr txBox="1"/>
          <p:nvPr/>
        </p:nvSpPr>
        <p:spPr>
          <a:xfrm>
            <a:off x="2270234" y="4279862"/>
            <a:ext cx="184666" cy="369332"/>
          </a:xfrm>
          <a:prstGeom prst="rect">
            <a:avLst/>
          </a:prstGeom>
          <a:noFill/>
        </p:spPr>
        <p:txBody>
          <a:bodyPr wrap="none" rtlCol="0">
            <a:spAutoFit/>
          </a:bodyPr>
          <a:lstStyle/>
          <a:p>
            <a:endParaRPr lang="en-US" dirty="0"/>
          </a:p>
        </p:txBody>
      </p:sp>
      <p:sp>
        <p:nvSpPr>
          <p:cNvPr id="28" name="TextBox 27"/>
          <p:cNvSpPr txBox="1"/>
          <p:nvPr/>
        </p:nvSpPr>
        <p:spPr>
          <a:xfrm>
            <a:off x="122705" y="1262466"/>
            <a:ext cx="7210810" cy="3816429"/>
          </a:xfrm>
          <a:prstGeom prst="rect">
            <a:avLst/>
          </a:prstGeom>
          <a:noFill/>
        </p:spPr>
        <p:txBody>
          <a:bodyPr wrap="none" rtlCol="0">
            <a:spAutoFit/>
          </a:bodyPr>
          <a:lstStyle/>
          <a:p>
            <a:r>
              <a:rPr lang="en-US" sz="1100" dirty="0" smtClean="0">
                <a:solidFill>
                  <a:srgbClr val="7F007F"/>
                </a:solidFill>
                <a:latin typeface="Monaco"/>
              </a:rPr>
              <a:t>public</a:t>
            </a:r>
            <a:r>
              <a:rPr lang="en-US" sz="1100" dirty="0" smtClean="0">
                <a:solidFill>
                  <a:srgbClr val="000000"/>
                </a:solidFill>
                <a:latin typeface="Monaco"/>
              </a:rPr>
              <a:t> </a:t>
            </a:r>
            <a:r>
              <a:rPr lang="en-US" sz="1100" dirty="0">
                <a:solidFill>
                  <a:srgbClr val="7F007F"/>
                </a:solidFill>
                <a:latin typeface="Monaco"/>
              </a:rPr>
              <a:t>class</a:t>
            </a:r>
            <a:r>
              <a:rPr lang="en-US" sz="1100" dirty="0">
                <a:solidFill>
                  <a:srgbClr val="000000"/>
                </a:solidFill>
                <a:latin typeface="Monaco"/>
              </a:rPr>
              <a:t> </a:t>
            </a:r>
            <a:r>
              <a:rPr lang="en-US" sz="1100" dirty="0" err="1">
                <a:solidFill>
                  <a:srgbClr val="228B22"/>
                </a:solidFill>
                <a:latin typeface="Monaco"/>
              </a:rPr>
              <a:t>MyFulfillmentOptimizationService</a:t>
            </a:r>
            <a:r>
              <a:rPr lang="en-US" sz="1100" dirty="0">
                <a:solidFill>
                  <a:srgbClr val="000000"/>
                </a:solidFill>
                <a:latin typeface="Monaco"/>
              </a:rPr>
              <a:t> {</a:t>
            </a:r>
            <a:br>
              <a:rPr lang="en-US" sz="1100" dirty="0">
                <a:solidFill>
                  <a:srgbClr val="000000"/>
                </a:solidFill>
                <a:latin typeface="Monaco"/>
              </a:rPr>
            </a:br>
            <a:r>
              <a:rPr lang="en-US" sz="1100" dirty="0">
                <a:solidFill>
                  <a:srgbClr val="000000"/>
                </a:solidFill>
                <a:latin typeface="Monaco"/>
              </a:rPr>
              <a:t>    </a:t>
            </a:r>
            <a:r>
              <a:rPr lang="en-US" sz="1100" dirty="0">
                <a:solidFill>
                  <a:srgbClr val="7F007F"/>
                </a:solidFill>
                <a:latin typeface="Monaco"/>
              </a:rPr>
              <a:t>private</a:t>
            </a:r>
            <a:r>
              <a:rPr lang="en-US" sz="1100" dirty="0">
                <a:solidFill>
                  <a:srgbClr val="000000"/>
                </a:solidFill>
                <a:latin typeface="Monaco"/>
              </a:rPr>
              <a:t> </a:t>
            </a:r>
            <a:r>
              <a:rPr lang="en-US" sz="1100" dirty="0" err="1">
                <a:solidFill>
                  <a:srgbClr val="228B22"/>
                </a:solidFill>
                <a:latin typeface="Monaco"/>
              </a:rPr>
              <a:t>TransportationCostGateway</a:t>
            </a:r>
            <a:r>
              <a:rPr lang="en-US" sz="1100" dirty="0">
                <a:solidFill>
                  <a:srgbClr val="000000"/>
                </a:solidFill>
                <a:latin typeface="Monaco"/>
              </a:rPr>
              <a:t> </a:t>
            </a:r>
            <a:r>
              <a:rPr lang="en-US" sz="1100" dirty="0" err="1">
                <a:solidFill>
                  <a:srgbClr val="A0522D"/>
                </a:solidFill>
                <a:latin typeface="Monaco"/>
              </a:rPr>
              <a:t>transportationCostGateway</a:t>
            </a:r>
            <a:r>
              <a:rPr lang="en-US" sz="1100" dirty="0">
                <a:solidFill>
                  <a:srgbClr val="000000"/>
                </a:solidFill>
                <a:latin typeface="Monaco"/>
              </a:rPr>
              <a:t>;</a:t>
            </a:r>
            <a:br>
              <a:rPr lang="en-US" sz="1100" dirty="0">
                <a:solidFill>
                  <a:srgbClr val="000000"/>
                </a:solidFill>
                <a:latin typeface="Monaco"/>
              </a:rPr>
            </a:br>
            <a:r>
              <a:rPr lang="en-US" sz="1100" dirty="0">
                <a:solidFill>
                  <a:srgbClr val="000000"/>
                </a:solidFill>
                <a:latin typeface="Monaco"/>
              </a:rPr>
              <a:t/>
            </a:r>
            <a:br>
              <a:rPr lang="en-US" sz="1100" dirty="0">
                <a:solidFill>
                  <a:srgbClr val="000000"/>
                </a:solidFill>
                <a:latin typeface="Monaco"/>
              </a:rPr>
            </a:br>
            <a:r>
              <a:rPr lang="en-US" sz="1100" dirty="0">
                <a:solidFill>
                  <a:srgbClr val="000000"/>
                </a:solidFill>
                <a:latin typeface="Monaco"/>
              </a:rPr>
              <a:t>    </a:t>
            </a:r>
            <a:r>
              <a:rPr lang="en-US" sz="1100" dirty="0">
                <a:solidFill>
                  <a:srgbClr val="7F007F"/>
                </a:solidFill>
                <a:latin typeface="Monaco"/>
              </a:rPr>
              <a:t>public</a:t>
            </a:r>
            <a:r>
              <a:rPr lang="en-US" sz="1100" dirty="0">
                <a:solidFill>
                  <a:srgbClr val="000000"/>
                </a:solidFill>
                <a:latin typeface="Monaco"/>
              </a:rPr>
              <a:t> </a:t>
            </a:r>
            <a:r>
              <a:rPr lang="en-US" sz="1100" dirty="0">
                <a:solidFill>
                  <a:srgbClr val="228B22"/>
                </a:solidFill>
                <a:latin typeface="Monaco"/>
              </a:rPr>
              <a:t>List</a:t>
            </a:r>
            <a:r>
              <a:rPr lang="en-US" sz="1100" dirty="0">
                <a:solidFill>
                  <a:srgbClr val="000000"/>
                </a:solidFill>
                <a:latin typeface="Monaco"/>
              </a:rPr>
              <a:t>&lt;Shipment&gt; </a:t>
            </a:r>
            <a:r>
              <a:rPr lang="en-US" sz="1100" dirty="0" err="1">
                <a:solidFill>
                  <a:srgbClr val="000000"/>
                </a:solidFill>
                <a:latin typeface="Monaco"/>
              </a:rPr>
              <a:t>pickBestShipments</a:t>
            </a:r>
            <a:r>
              <a:rPr lang="en-US" sz="1100" dirty="0">
                <a:solidFill>
                  <a:srgbClr val="000000"/>
                </a:solidFill>
                <a:latin typeface="Monaco"/>
              </a:rPr>
              <a:t>(</a:t>
            </a:r>
            <a:r>
              <a:rPr lang="en-US" sz="1100" dirty="0">
                <a:solidFill>
                  <a:srgbClr val="228B22"/>
                </a:solidFill>
                <a:latin typeface="Monaco"/>
              </a:rPr>
              <a:t>Demand</a:t>
            </a:r>
            <a:r>
              <a:rPr lang="en-US" sz="1100" dirty="0">
                <a:solidFill>
                  <a:srgbClr val="000000"/>
                </a:solidFill>
                <a:latin typeface="Monaco"/>
              </a:rPr>
              <a:t> </a:t>
            </a:r>
            <a:r>
              <a:rPr lang="en-US" sz="1100" dirty="0">
                <a:solidFill>
                  <a:srgbClr val="A0522D"/>
                </a:solidFill>
                <a:latin typeface="Monaco"/>
              </a:rPr>
              <a:t>demand</a:t>
            </a:r>
            <a:r>
              <a:rPr lang="en-US" sz="1100" dirty="0">
                <a:solidFill>
                  <a:srgbClr val="000000"/>
                </a:solidFill>
                <a:latin typeface="Monaco"/>
              </a:rPr>
              <a:t>, </a:t>
            </a:r>
            <a:r>
              <a:rPr lang="en-US" sz="1100" dirty="0">
                <a:solidFill>
                  <a:srgbClr val="228B22"/>
                </a:solidFill>
                <a:latin typeface="Monaco"/>
              </a:rPr>
              <a:t>Supply</a:t>
            </a:r>
            <a:r>
              <a:rPr lang="en-US" sz="1100" dirty="0">
                <a:solidFill>
                  <a:srgbClr val="000000"/>
                </a:solidFill>
                <a:latin typeface="Monaco"/>
              </a:rPr>
              <a:t> </a:t>
            </a:r>
            <a:r>
              <a:rPr lang="en-US" sz="1100" dirty="0">
                <a:solidFill>
                  <a:srgbClr val="A0522D"/>
                </a:solidFill>
                <a:latin typeface="Monaco"/>
              </a:rPr>
              <a:t>supply</a:t>
            </a:r>
            <a:r>
              <a:rPr lang="en-US" sz="1100" dirty="0">
                <a:solidFill>
                  <a:srgbClr val="000000"/>
                </a:solidFill>
                <a:latin typeface="Monaco"/>
              </a:rPr>
              <a:t>) {</a:t>
            </a:r>
            <a:br>
              <a:rPr lang="en-US" sz="1100" dirty="0">
                <a:solidFill>
                  <a:srgbClr val="000000"/>
                </a:solidFill>
                <a:latin typeface="Monaco"/>
              </a:rPr>
            </a:br>
            <a:r>
              <a:rPr lang="en-US" sz="1100" dirty="0">
                <a:solidFill>
                  <a:srgbClr val="000000"/>
                </a:solidFill>
                <a:latin typeface="Monaco"/>
              </a:rPr>
              <a:t>        </a:t>
            </a:r>
            <a:r>
              <a:rPr lang="en-US" sz="1100" dirty="0">
                <a:solidFill>
                  <a:srgbClr val="B22222"/>
                </a:solidFill>
                <a:latin typeface="Monaco"/>
              </a:rPr>
              <a:t>//...</a:t>
            </a:r>
            <a:br>
              <a:rPr lang="en-US" sz="1100" dirty="0">
                <a:solidFill>
                  <a:srgbClr val="B22222"/>
                </a:solidFill>
                <a:latin typeface="Monaco"/>
              </a:rPr>
            </a:br>
            <a:r>
              <a:rPr lang="en-US" sz="1100" dirty="0">
                <a:solidFill>
                  <a:srgbClr val="000000"/>
                </a:solidFill>
                <a:latin typeface="Monaco"/>
              </a:rPr>
              <a:t>        </a:t>
            </a:r>
            <a:r>
              <a:rPr lang="en-US" sz="1100" dirty="0">
                <a:solidFill>
                  <a:srgbClr val="228B22"/>
                </a:solidFill>
                <a:latin typeface="Monaco"/>
              </a:rPr>
              <a:t>double</a:t>
            </a:r>
            <a:r>
              <a:rPr lang="en-US" sz="1100" dirty="0">
                <a:solidFill>
                  <a:srgbClr val="000000"/>
                </a:solidFill>
                <a:latin typeface="Monaco"/>
              </a:rPr>
              <a:t> </a:t>
            </a:r>
            <a:r>
              <a:rPr lang="en-US" sz="1100" dirty="0">
                <a:solidFill>
                  <a:srgbClr val="A0522D"/>
                </a:solidFill>
                <a:latin typeface="Monaco"/>
              </a:rPr>
              <a:t>cost</a:t>
            </a:r>
            <a:r>
              <a:rPr lang="en-US" sz="1100" dirty="0">
                <a:solidFill>
                  <a:srgbClr val="000000"/>
                </a:solidFill>
                <a:latin typeface="Monaco"/>
              </a:rPr>
              <a:t> = </a:t>
            </a:r>
            <a:r>
              <a:rPr lang="en-US" sz="1100" dirty="0" err="1">
                <a:solidFill>
                  <a:srgbClr val="000000"/>
                </a:solidFill>
                <a:latin typeface="Monaco"/>
              </a:rPr>
              <a:t>transportationCostGateway.calculateShipmentCost</a:t>
            </a:r>
            <a:r>
              <a:rPr lang="en-US" sz="1100" dirty="0">
                <a:solidFill>
                  <a:srgbClr val="000000"/>
                </a:solidFill>
                <a:latin typeface="Monaco"/>
              </a:rPr>
              <a:t>(shipment)</a:t>
            </a:r>
            <a:br>
              <a:rPr lang="en-US" sz="1100" dirty="0">
                <a:solidFill>
                  <a:srgbClr val="000000"/>
                </a:solidFill>
                <a:latin typeface="Monaco"/>
              </a:rPr>
            </a:br>
            <a:r>
              <a:rPr lang="en-US" sz="1100" dirty="0">
                <a:solidFill>
                  <a:srgbClr val="000000"/>
                </a:solidFill>
                <a:latin typeface="Monaco"/>
              </a:rPr>
              <a:t>        </a:t>
            </a:r>
            <a:r>
              <a:rPr lang="en-US" sz="1100" dirty="0">
                <a:solidFill>
                  <a:srgbClr val="B22222"/>
                </a:solidFill>
                <a:latin typeface="Monaco"/>
              </a:rPr>
              <a:t>//...</a:t>
            </a:r>
            <a:br>
              <a:rPr lang="en-US" sz="1100" dirty="0">
                <a:solidFill>
                  <a:srgbClr val="B22222"/>
                </a:solidFill>
                <a:latin typeface="Monaco"/>
              </a:rPr>
            </a:br>
            <a:r>
              <a:rPr lang="en-US" sz="1100" dirty="0">
                <a:solidFill>
                  <a:srgbClr val="000000"/>
                </a:solidFill>
                <a:latin typeface="Monaco"/>
              </a:rPr>
              <a:t>    }</a:t>
            </a:r>
            <a:br>
              <a:rPr lang="en-US" sz="1100" dirty="0">
                <a:solidFill>
                  <a:srgbClr val="000000"/>
                </a:solidFill>
                <a:latin typeface="Monaco"/>
              </a:rPr>
            </a:br>
            <a:r>
              <a:rPr lang="en-US" sz="1100" dirty="0">
                <a:solidFill>
                  <a:srgbClr val="000000"/>
                </a:solidFill>
                <a:latin typeface="Monaco"/>
              </a:rPr>
              <a:t>}</a:t>
            </a:r>
            <a:br>
              <a:rPr lang="en-US" sz="1100" dirty="0">
                <a:solidFill>
                  <a:srgbClr val="000000"/>
                </a:solidFill>
                <a:latin typeface="Monaco"/>
              </a:rPr>
            </a:br>
            <a:endParaRPr lang="en-US" sz="1100" dirty="0" smtClean="0"/>
          </a:p>
          <a:p>
            <a:r>
              <a:rPr lang="en-US" sz="1100" dirty="0">
                <a:solidFill>
                  <a:srgbClr val="7F007F"/>
                </a:solidFill>
                <a:latin typeface="Monaco"/>
              </a:rPr>
              <a:t>public</a:t>
            </a:r>
            <a:r>
              <a:rPr lang="en-US" sz="1100" dirty="0">
                <a:solidFill>
                  <a:srgbClr val="000000"/>
                </a:solidFill>
                <a:latin typeface="Monaco"/>
              </a:rPr>
              <a:t> </a:t>
            </a:r>
            <a:r>
              <a:rPr lang="en-US" sz="1100" dirty="0">
                <a:solidFill>
                  <a:srgbClr val="7F007F"/>
                </a:solidFill>
                <a:latin typeface="Monaco"/>
              </a:rPr>
              <a:t>class</a:t>
            </a:r>
            <a:r>
              <a:rPr lang="en-US" sz="1100" dirty="0">
                <a:solidFill>
                  <a:srgbClr val="000000"/>
                </a:solidFill>
                <a:latin typeface="Monaco"/>
              </a:rPr>
              <a:t> </a:t>
            </a:r>
            <a:r>
              <a:rPr lang="en-US" sz="1100" dirty="0" err="1">
                <a:solidFill>
                  <a:srgbClr val="228B22"/>
                </a:solidFill>
                <a:latin typeface="Monaco"/>
              </a:rPr>
              <a:t>AmazonTransportationCostGateway</a:t>
            </a:r>
            <a:r>
              <a:rPr lang="en-US" sz="1100" dirty="0">
                <a:solidFill>
                  <a:srgbClr val="000000"/>
                </a:solidFill>
                <a:latin typeface="Monaco"/>
              </a:rPr>
              <a:t> </a:t>
            </a:r>
            <a:r>
              <a:rPr lang="en-US" sz="1100" dirty="0">
                <a:solidFill>
                  <a:srgbClr val="7F007F"/>
                </a:solidFill>
                <a:latin typeface="Monaco"/>
              </a:rPr>
              <a:t>implements</a:t>
            </a:r>
            <a:r>
              <a:rPr lang="en-US" sz="1100" dirty="0">
                <a:solidFill>
                  <a:srgbClr val="000000"/>
                </a:solidFill>
                <a:latin typeface="Monaco"/>
              </a:rPr>
              <a:t> </a:t>
            </a:r>
            <a:r>
              <a:rPr lang="en-US" sz="1100" dirty="0" err="1">
                <a:solidFill>
                  <a:srgbClr val="228B22"/>
                </a:solidFill>
                <a:latin typeface="Monaco"/>
              </a:rPr>
              <a:t>TransportationCostGateway</a:t>
            </a:r>
            <a:r>
              <a:rPr lang="en-US" sz="1100" dirty="0">
                <a:solidFill>
                  <a:srgbClr val="000000"/>
                </a:solidFill>
                <a:latin typeface="Monaco"/>
              </a:rPr>
              <a:t> {</a:t>
            </a:r>
            <a:br>
              <a:rPr lang="en-US" sz="1100" dirty="0">
                <a:solidFill>
                  <a:srgbClr val="000000"/>
                </a:solidFill>
                <a:latin typeface="Monaco"/>
              </a:rPr>
            </a:br>
            <a:r>
              <a:rPr lang="en-US" sz="1100" dirty="0">
                <a:solidFill>
                  <a:srgbClr val="000000"/>
                </a:solidFill>
                <a:latin typeface="Monaco"/>
              </a:rPr>
              <a:t>    </a:t>
            </a:r>
            <a:r>
              <a:rPr lang="en-US" sz="1100" dirty="0">
                <a:solidFill>
                  <a:srgbClr val="7F007F"/>
                </a:solidFill>
                <a:latin typeface="Monaco"/>
              </a:rPr>
              <a:t>private</a:t>
            </a:r>
            <a:r>
              <a:rPr lang="en-US" sz="1100" dirty="0">
                <a:solidFill>
                  <a:srgbClr val="000000"/>
                </a:solidFill>
                <a:latin typeface="Monaco"/>
              </a:rPr>
              <a:t> </a:t>
            </a:r>
            <a:r>
              <a:rPr lang="en-US" sz="1100" dirty="0" err="1">
                <a:solidFill>
                  <a:srgbClr val="228B22"/>
                </a:solidFill>
                <a:latin typeface="Monaco"/>
              </a:rPr>
              <a:t>AmazonTransportCostService</a:t>
            </a:r>
            <a:r>
              <a:rPr lang="en-US" sz="1100" dirty="0">
                <a:solidFill>
                  <a:srgbClr val="000000"/>
                </a:solidFill>
                <a:latin typeface="Monaco"/>
              </a:rPr>
              <a:t> </a:t>
            </a:r>
            <a:r>
              <a:rPr lang="en-US" sz="1100" dirty="0" err="1">
                <a:solidFill>
                  <a:srgbClr val="A0522D"/>
                </a:solidFill>
                <a:latin typeface="Monaco"/>
              </a:rPr>
              <a:t>transportationCostService</a:t>
            </a:r>
            <a:r>
              <a:rPr lang="en-US" sz="1100" dirty="0">
                <a:solidFill>
                  <a:srgbClr val="000000"/>
                </a:solidFill>
                <a:latin typeface="Monaco"/>
              </a:rPr>
              <a:t>;</a:t>
            </a:r>
            <a:br>
              <a:rPr lang="en-US" sz="1100" dirty="0">
                <a:solidFill>
                  <a:srgbClr val="000000"/>
                </a:solidFill>
                <a:latin typeface="Monaco"/>
              </a:rPr>
            </a:br>
            <a:r>
              <a:rPr lang="en-US" sz="1100" dirty="0">
                <a:solidFill>
                  <a:srgbClr val="000000"/>
                </a:solidFill>
                <a:latin typeface="Monaco"/>
              </a:rPr>
              <a:t/>
            </a:r>
            <a:br>
              <a:rPr lang="en-US" sz="1100" dirty="0">
                <a:solidFill>
                  <a:srgbClr val="000000"/>
                </a:solidFill>
                <a:latin typeface="Monaco"/>
              </a:rPr>
            </a:br>
            <a:r>
              <a:rPr lang="en-US" sz="1100" dirty="0">
                <a:solidFill>
                  <a:srgbClr val="000000"/>
                </a:solidFill>
                <a:latin typeface="Monaco"/>
              </a:rPr>
              <a:t>    </a:t>
            </a:r>
            <a:r>
              <a:rPr lang="en-US" sz="1100" dirty="0" smtClean="0">
                <a:solidFill>
                  <a:srgbClr val="7F007F"/>
                </a:solidFill>
                <a:latin typeface="Monaco"/>
              </a:rPr>
              <a:t>public </a:t>
            </a:r>
            <a:r>
              <a:rPr lang="en-US" sz="1100" dirty="0">
                <a:solidFill>
                  <a:srgbClr val="228B22"/>
                </a:solidFill>
                <a:latin typeface="Monaco"/>
              </a:rPr>
              <a:t>double</a:t>
            </a:r>
            <a:r>
              <a:rPr lang="en-US" sz="1100" dirty="0">
                <a:solidFill>
                  <a:srgbClr val="000000"/>
                </a:solidFill>
                <a:latin typeface="Monaco"/>
              </a:rPr>
              <a:t> </a:t>
            </a:r>
            <a:r>
              <a:rPr lang="en-US" sz="1100" dirty="0" err="1" smtClean="0">
                <a:solidFill>
                  <a:srgbClr val="000000"/>
                </a:solidFill>
                <a:latin typeface="Monaco"/>
              </a:rPr>
              <a:t>calculateShipmentCost</a:t>
            </a:r>
            <a:r>
              <a:rPr lang="en-US" sz="1100" dirty="0">
                <a:solidFill>
                  <a:srgbClr val="000000"/>
                </a:solidFill>
                <a:latin typeface="Monaco"/>
              </a:rPr>
              <a:t>(</a:t>
            </a:r>
            <a:r>
              <a:rPr lang="en-US" sz="1100" dirty="0">
                <a:solidFill>
                  <a:srgbClr val="228B22"/>
                </a:solidFill>
                <a:latin typeface="Monaco"/>
              </a:rPr>
              <a:t>Shipment</a:t>
            </a:r>
            <a:r>
              <a:rPr lang="en-US" sz="1100" dirty="0">
                <a:solidFill>
                  <a:srgbClr val="000000"/>
                </a:solidFill>
                <a:latin typeface="Monaco"/>
              </a:rPr>
              <a:t> </a:t>
            </a:r>
            <a:r>
              <a:rPr lang="en-US" sz="1100" dirty="0">
                <a:solidFill>
                  <a:srgbClr val="A0522D"/>
                </a:solidFill>
                <a:latin typeface="Monaco"/>
              </a:rPr>
              <a:t>shipment</a:t>
            </a:r>
            <a:r>
              <a:rPr lang="en-US" sz="1100" dirty="0">
                <a:solidFill>
                  <a:srgbClr val="000000"/>
                </a:solidFill>
                <a:latin typeface="Monaco"/>
              </a:rPr>
              <a:t>) {</a:t>
            </a:r>
            <a:br>
              <a:rPr lang="en-US" sz="1100" dirty="0">
                <a:solidFill>
                  <a:srgbClr val="000000"/>
                </a:solidFill>
                <a:latin typeface="Monaco"/>
              </a:rPr>
            </a:br>
            <a:r>
              <a:rPr lang="en-US" sz="1100" dirty="0">
                <a:solidFill>
                  <a:srgbClr val="000000"/>
                </a:solidFill>
                <a:latin typeface="Monaco"/>
              </a:rPr>
              <a:t>        </a:t>
            </a:r>
            <a:r>
              <a:rPr lang="en-US" sz="1100" dirty="0">
                <a:solidFill>
                  <a:srgbClr val="7F007F"/>
                </a:solidFill>
                <a:latin typeface="Monaco"/>
              </a:rPr>
              <a:t>return</a:t>
            </a:r>
            <a:r>
              <a:rPr lang="en-US" sz="1100" dirty="0">
                <a:solidFill>
                  <a:srgbClr val="000000"/>
                </a:solidFill>
                <a:latin typeface="Monaco"/>
              </a:rPr>
              <a:t> </a:t>
            </a:r>
            <a:r>
              <a:rPr lang="en-US" sz="1100" dirty="0" err="1">
                <a:solidFill>
                  <a:srgbClr val="000000"/>
                </a:solidFill>
                <a:latin typeface="Monaco"/>
              </a:rPr>
              <a:t>transportationCostService.calculateShipmentCost</a:t>
            </a:r>
            <a:r>
              <a:rPr lang="en-US" sz="1100" dirty="0">
                <a:solidFill>
                  <a:srgbClr val="000000"/>
                </a:solidFill>
                <a:latin typeface="Monaco"/>
              </a:rPr>
              <a:t>(shipment);</a:t>
            </a:r>
            <a:br>
              <a:rPr lang="en-US" sz="1100" dirty="0">
                <a:solidFill>
                  <a:srgbClr val="000000"/>
                </a:solidFill>
                <a:latin typeface="Monaco"/>
              </a:rPr>
            </a:br>
            <a:r>
              <a:rPr lang="en-US" sz="1100" dirty="0">
                <a:solidFill>
                  <a:srgbClr val="000000"/>
                </a:solidFill>
                <a:latin typeface="Monaco"/>
              </a:rPr>
              <a:t>    }</a:t>
            </a:r>
            <a:br>
              <a:rPr lang="en-US" sz="1100" dirty="0">
                <a:solidFill>
                  <a:srgbClr val="000000"/>
                </a:solidFill>
                <a:latin typeface="Monaco"/>
              </a:rPr>
            </a:br>
            <a:r>
              <a:rPr lang="en-US" sz="1100" dirty="0">
                <a:solidFill>
                  <a:srgbClr val="000000"/>
                </a:solidFill>
                <a:latin typeface="Monaco"/>
              </a:rPr>
              <a:t>}</a:t>
            </a:r>
          </a:p>
          <a:p>
            <a:endParaRPr lang="en-US" sz="1100" dirty="0" smtClean="0"/>
          </a:p>
          <a:p>
            <a:r>
              <a:rPr lang="en-US" sz="1100" dirty="0">
                <a:solidFill>
                  <a:srgbClr val="7F007F"/>
                </a:solidFill>
                <a:latin typeface="Monaco"/>
              </a:rPr>
              <a:t>public</a:t>
            </a:r>
            <a:r>
              <a:rPr lang="en-US" sz="1100" dirty="0">
                <a:solidFill>
                  <a:srgbClr val="000000"/>
                </a:solidFill>
                <a:latin typeface="Monaco"/>
              </a:rPr>
              <a:t> </a:t>
            </a:r>
            <a:r>
              <a:rPr lang="en-US" sz="1100" dirty="0">
                <a:solidFill>
                  <a:srgbClr val="7F007F"/>
                </a:solidFill>
                <a:latin typeface="Monaco"/>
              </a:rPr>
              <a:t>interface</a:t>
            </a:r>
            <a:r>
              <a:rPr lang="en-US" sz="1100" dirty="0">
                <a:solidFill>
                  <a:srgbClr val="000000"/>
                </a:solidFill>
                <a:latin typeface="Monaco"/>
              </a:rPr>
              <a:t> </a:t>
            </a:r>
            <a:r>
              <a:rPr lang="en-US" sz="1100" dirty="0" err="1">
                <a:solidFill>
                  <a:srgbClr val="228B22"/>
                </a:solidFill>
                <a:latin typeface="Monaco"/>
              </a:rPr>
              <a:t>TransportationCostGateway</a:t>
            </a:r>
            <a:r>
              <a:rPr lang="en-US" sz="1100" dirty="0">
                <a:solidFill>
                  <a:srgbClr val="000000"/>
                </a:solidFill>
                <a:latin typeface="Monaco"/>
              </a:rPr>
              <a:t> {</a:t>
            </a:r>
            <a:br>
              <a:rPr lang="en-US" sz="1100" dirty="0">
                <a:solidFill>
                  <a:srgbClr val="000000"/>
                </a:solidFill>
                <a:latin typeface="Monaco"/>
              </a:rPr>
            </a:br>
            <a:r>
              <a:rPr lang="en-US" sz="1100" dirty="0">
                <a:solidFill>
                  <a:srgbClr val="000000"/>
                </a:solidFill>
                <a:latin typeface="Monaco"/>
              </a:rPr>
              <a:t>    </a:t>
            </a:r>
            <a:r>
              <a:rPr lang="en-US" sz="1100" dirty="0">
                <a:solidFill>
                  <a:srgbClr val="228B22"/>
                </a:solidFill>
                <a:latin typeface="Monaco"/>
              </a:rPr>
              <a:t>double</a:t>
            </a:r>
            <a:r>
              <a:rPr lang="en-US" sz="1100" dirty="0">
                <a:solidFill>
                  <a:srgbClr val="000000"/>
                </a:solidFill>
                <a:latin typeface="Monaco"/>
              </a:rPr>
              <a:t> </a:t>
            </a:r>
            <a:r>
              <a:rPr lang="en-US" sz="1100" dirty="0" err="1">
                <a:solidFill>
                  <a:srgbClr val="0000FF"/>
                </a:solidFill>
                <a:latin typeface="Monaco"/>
              </a:rPr>
              <a:t>calculateShipmentCost</a:t>
            </a:r>
            <a:r>
              <a:rPr lang="en-US" sz="1100" dirty="0">
                <a:solidFill>
                  <a:srgbClr val="000000"/>
                </a:solidFill>
                <a:latin typeface="Monaco"/>
              </a:rPr>
              <a:t>(</a:t>
            </a:r>
            <a:r>
              <a:rPr lang="en-US" sz="1100" dirty="0">
                <a:solidFill>
                  <a:srgbClr val="228B22"/>
                </a:solidFill>
                <a:latin typeface="Monaco"/>
              </a:rPr>
              <a:t>Shipment</a:t>
            </a:r>
            <a:r>
              <a:rPr lang="en-US" sz="1100" dirty="0">
                <a:solidFill>
                  <a:srgbClr val="000000"/>
                </a:solidFill>
                <a:latin typeface="Monaco"/>
              </a:rPr>
              <a:t> </a:t>
            </a:r>
            <a:r>
              <a:rPr lang="en-US" sz="1100" dirty="0">
                <a:solidFill>
                  <a:srgbClr val="A0522D"/>
                </a:solidFill>
                <a:latin typeface="Monaco"/>
              </a:rPr>
              <a:t>shipment</a:t>
            </a:r>
            <a:r>
              <a:rPr lang="en-US" sz="1100" dirty="0">
                <a:solidFill>
                  <a:srgbClr val="000000"/>
                </a:solidFill>
                <a:latin typeface="Monaco"/>
              </a:rPr>
              <a:t>);</a:t>
            </a:r>
            <a:br>
              <a:rPr lang="en-US" sz="1100" dirty="0">
                <a:solidFill>
                  <a:srgbClr val="000000"/>
                </a:solidFill>
                <a:latin typeface="Monaco"/>
              </a:rPr>
            </a:br>
            <a:r>
              <a:rPr lang="en-US" sz="1100" dirty="0">
                <a:solidFill>
                  <a:srgbClr val="000000"/>
                </a:solidFill>
                <a:latin typeface="Monaco"/>
              </a:rPr>
              <a:t>}</a:t>
            </a:r>
          </a:p>
          <a:p>
            <a:endParaRPr lang="en-US" sz="1100" dirty="0"/>
          </a:p>
        </p:txBody>
      </p:sp>
    </p:spTree>
    <p:extLst>
      <p:ext uri="{BB962C8B-B14F-4D97-AF65-F5344CB8AC3E}">
        <p14:creationId xmlns:p14="http://schemas.microsoft.com/office/powerpoint/2010/main" val="307957044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Spy on them!</a:t>
            </a:r>
            <a:endParaRPr lang="en-US" dirty="0"/>
          </a:p>
        </p:txBody>
      </p:sp>
      <p:sp>
        <p:nvSpPr>
          <p:cNvPr id="11" name="Rectangle 10"/>
          <p:cNvSpPr/>
          <p:nvPr/>
        </p:nvSpPr>
        <p:spPr>
          <a:xfrm>
            <a:off x="2315013" y="3409351"/>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MyService</a:t>
            </a:r>
            <a:endParaRPr lang="en-US" sz="3200" dirty="0"/>
          </a:p>
        </p:txBody>
      </p:sp>
      <p:cxnSp>
        <p:nvCxnSpPr>
          <p:cNvPr id="13" name="Straight Arrow Connector 12"/>
          <p:cNvCxnSpPr>
            <a:stCxn id="17" idx="2"/>
            <a:endCxn id="14" idx="0"/>
          </p:cNvCxnSpPr>
          <p:nvPr/>
        </p:nvCxnSpPr>
        <p:spPr>
          <a:xfrm flipH="1">
            <a:off x="2358316" y="4840552"/>
            <a:ext cx="1209048" cy="39593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1105965" y="5236489"/>
            <a:ext cx="2504702" cy="573917"/>
          </a:xfrm>
          <a:prstGeom prst="rect">
            <a:avLst/>
          </a:prstGeom>
          <a:solidFill>
            <a:schemeClr val="accent3">
              <a:lumMod val="75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TheirService</a:t>
            </a:r>
            <a:endParaRPr lang="en-US" sz="3200" dirty="0"/>
          </a:p>
        </p:txBody>
      </p:sp>
      <p:sp>
        <p:nvSpPr>
          <p:cNvPr id="17" name="Rectangle 16"/>
          <p:cNvSpPr/>
          <p:nvPr/>
        </p:nvSpPr>
        <p:spPr>
          <a:xfrm>
            <a:off x="2315013" y="4266635"/>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Gateway</a:t>
            </a:r>
            <a:endParaRPr lang="en-US" sz="3200" dirty="0"/>
          </a:p>
        </p:txBody>
      </p:sp>
      <p:cxnSp>
        <p:nvCxnSpPr>
          <p:cNvPr id="18" name="Straight Arrow Connector 17"/>
          <p:cNvCxnSpPr>
            <a:stCxn id="11" idx="2"/>
            <a:endCxn id="17" idx="0"/>
          </p:cNvCxnSpPr>
          <p:nvPr/>
        </p:nvCxnSpPr>
        <p:spPr>
          <a:xfrm>
            <a:off x="3567364" y="3983268"/>
            <a:ext cx="0" cy="28336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763451" y="5237689"/>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Recorder</a:t>
            </a:r>
            <a:endParaRPr lang="en-US" sz="3200" dirty="0"/>
          </a:p>
        </p:txBody>
      </p:sp>
      <p:cxnSp>
        <p:nvCxnSpPr>
          <p:cNvPr id="20" name="Straight Arrow Connector 19"/>
          <p:cNvCxnSpPr>
            <a:stCxn id="17" idx="2"/>
            <a:endCxn id="19" idx="0"/>
          </p:cNvCxnSpPr>
          <p:nvPr/>
        </p:nvCxnSpPr>
        <p:spPr>
          <a:xfrm>
            <a:off x="3567364" y="4840552"/>
            <a:ext cx="1448438" cy="39713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19" idx="2"/>
            <a:endCxn id="14" idx="2"/>
          </p:cNvCxnSpPr>
          <p:nvPr/>
        </p:nvCxnSpPr>
        <p:spPr>
          <a:xfrm rot="5400000" flipH="1">
            <a:off x="3686459" y="4482263"/>
            <a:ext cx="1200" cy="2657486"/>
          </a:xfrm>
          <a:prstGeom prst="curvedConnector3">
            <a:avLst>
              <a:gd name="adj1" fmla="val -190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90790" y="1760434"/>
            <a:ext cx="6879896" cy="1938992"/>
          </a:xfrm>
          <a:prstGeom prst="rect">
            <a:avLst/>
          </a:prstGeom>
          <a:noFill/>
        </p:spPr>
        <p:txBody>
          <a:bodyPr wrap="none" rtlCol="0">
            <a:spAutoFit/>
          </a:bodyPr>
          <a:lstStyle/>
          <a:p>
            <a:r>
              <a:rPr lang="en-US" sz="1000" dirty="0">
                <a:solidFill>
                  <a:srgbClr val="7F007F"/>
                </a:solidFill>
                <a:latin typeface="Monaco"/>
              </a:rPr>
              <a:t>public</a:t>
            </a:r>
            <a:r>
              <a:rPr lang="en-US" sz="1000" dirty="0">
                <a:solidFill>
                  <a:srgbClr val="000000"/>
                </a:solidFill>
                <a:latin typeface="Monaco"/>
              </a:rPr>
              <a:t> </a:t>
            </a:r>
            <a:r>
              <a:rPr lang="en-US" sz="1000" dirty="0">
                <a:solidFill>
                  <a:srgbClr val="7F007F"/>
                </a:solidFill>
                <a:latin typeface="Monaco"/>
              </a:rPr>
              <a:t>class</a:t>
            </a:r>
            <a:r>
              <a:rPr lang="en-US" sz="1000" dirty="0">
                <a:solidFill>
                  <a:srgbClr val="000000"/>
                </a:solidFill>
                <a:latin typeface="Monaco"/>
              </a:rPr>
              <a:t> </a:t>
            </a:r>
            <a:r>
              <a:rPr lang="en-US" sz="1000" dirty="0" err="1">
                <a:solidFill>
                  <a:srgbClr val="228B22"/>
                </a:solidFill>
                <a:latin typeface="Monaco"/>
              </a:rPr>
              <a:t>RecordingTransportationCostGateway</a:t>
            </a:r>
            <a:r>
              <a:rPr lang="en-US" sz="1000" dirty="0">
                <a:solidFill>
                  <a:srgbClr val="000000"/>
                </a:solidFill>
                <a:latin typeface="Monaco"/>
              </a:rPr>
              <a:t> </a:t>
            </a:r>
            <a:r>
              <a:rPr lang="en-US" sz="1000" dirty="0">
                <a:solidFill>
                  <a:srgbClr val="7F007F"/>
                </a:solidFill>
                <a:latin typeface="Monaco"/>
              </a:rPr>
              <a:t>implements</a:t>
            </a:r>
            <a:r>
              <a:rPr lang="en-US" sz="1000" dirty="0">
                <a:solidFill>
                  <a:srgbClr val="000000"/>
                </a:solidFill>
                <a:latin typeface="Monaco"/>
              </a:rPr>
              <a:t> </a:t>
            </a:r>
            <a:r>
              <a:rPr lang="en-US" sz="1000" dirty="0" err="1">
                <a:solidFill>
                  <a:srgbClr val="228B22"/>
                </a:solidFill>
                <a:latin typeface="Monaco"/>
              </a:rPr>
              <a:t>TransportationCostGateway</a:t>
            </a:r>
            <a:r>
              <a:rPr lang="en-US" sz="1000" dirty="0">
                <a:solidFill>
                  <a:srgbClr val="000000"/>
                </a:solidFill>
                <a:latin typeface="Monaco"/>
              </a:rPr>
              <a:t> {</a:t>
            </a:r>
            <a:br>
              <a:rPr lang="en-US" sz="1000" dirty="0">
                <a:solidFill>
                  <a:srgbClr val="000000"/>
                </a:solidFill>
                <a:latin typeface="Monaco"/>
              </a:rPr>
            </a:br>
            <a:r>
              <a:rPr lang="en-US" sz="1000" dirty="0">
                <a:solidFill>
                  <a:srgbClr val="000000"/>
                </a:solidFill>
                <a:latin typeface="Monaco"/>
              </a:rPr>
              <a:t>    </a:t>
            </a:r>
            <a:r>
              <a:rPr lang="en-US" sz="1000" dirty="0">
                <a:solidFill>
                  <a:srgbClr val="7F007F"/>
                </a:solidFill>
                <a:latin typeface="Monaco"/>
              </a:rPr>
              <a:t>private</a:t>
            </a:r>
            <a:r>
              <a:rPr lang="en-US" sz="1000" dirty="0">
                <a:solidFill>
                  <a:srgbClr val="000000"/>
                </a:solidFill>
                <a:latin typeface="Monaco"/>
              </a:rPr>
              <a:t> </a:t>
            </a:r>
            <a:r>
              <a:rPr lang="en-US" sz="1000" dirty="0" err="1">
                <a:solidFill>
                  <a:srgbClr val="228B22"/>
                </a:solidFill>
                <a:latin typeface="Monaco"/>
              </a:rPr>
              <a:t>AmazonTransportCostService</a:t>
            </a:r>
            <a:r>
              <a:rPr lang="en-US" sz="1000" dirty="0">
                <a:solidFill>
                  <a:srgbClr val="000000"/>
                </a:solidFill>
                <a:latin typeface="Monaco"/>
              </a:rPr>
              <a:t> </a:t>
            </a:r>
            <a:r>
              <a:rPr lang="en-US" sz="1000" dirty="0" err="1">
                <a:solidFill>
                  <a:srgbClr val="A0522D"/>
                </a:solidFill>
                <a:latin typeface="Monaco"/>
              </a:rPr>
              <a:t>transportationCostService</a:t>
            </a:r>
            <a:r>
              <a:rPr lang="en-US" sz="1000" dirty="0">
                <a:solidFill>
                  <a:srgbClr val="000000"/>
                </a:solidFill>
                <a:latin typeface="Monaco"/>
              </a:rPr>
              <a:t>;</a:t>
            </a:r>
            <a:br>
              <a:rPr lang="en-US" sz="1000" dirty="0">
                <a:solidFill>
                  <a:srgbClr val="000000"/>
                </a:solidFill>
                <a:latin typeface="Monaco"/>
              </a:rPr>
            </a:br>
            <a:r>
              <a:rPr lang="en-US" sz="1000" dirty="0">
                <a:solidFill>
                  <a:srgbClr val="000000"/>
                </a:solidFill>
                <a:latin typeface="Monaco"/>
              </a:rPr>
              <a:t>    </a:t>
            </a:r>
            <a:r>
              <a:rPr lang="en-US" sz="1000" dirty="0">
                <a:solidFill>
                  <a:srgbClr val="7F007F"/>
                </a:solidFill>
                <a:latin typeface="Monaco"/>
              </a:rPr>
              <a:t>private</a:t>
            </a:r>
            <a:r>
              <a:rPr lang="en-US" sz="1000" dirty="0">
                <a:solidFill>
                  <a:srgbClr val="000000"/>
                </a:solidFill>
                <a:latin typeface="Monaco"/>
              </a:rPr>
              <a:t> </a:t>
            </a:r>
            <a:r>
              <a:rPr lang="en-US" sz="1000" dirty="0" err="1">
                <a:solidFill>
                  <a:srgbClr val="228B22"/>
                </a:solidFill>
                <a:latin typeface="Monaco"/>
              </a:rPr>
              <a:t>DataStorage</a:t>
            </a:r>
            <a:r>
              <a:rPr lang="en-US" sz="1000" dirty="0">
                <a:solidFill>
                  <a:srgbClr val="000000"/>
                </a:solidFill>
                <a:latin typeface="Monaco"/>
              </a:rPr>
              <a:t> </a:t>
            </a:r>
            <a:r>
              <a:rPr lang="en-US" sz="1000" dirty="0">
                <a:solidFill>
                  <a:srgbClr val="A0522D"/>
                </a:solidFill>
                <a:latin typeface="Monaco"/>
              </a:rPr>
              <a:t>storage</a:t>
            </a:r>
            <a:r>
              <a:rPr lang="en-US" sz="1000" dirty="0">
                <a:solidFill>
                  <a:srgbClr val="000000"/>
                </a:solidFill>
                <a:latin typeface="Monaco"/>
              </a:rPr>
              <a:t>;</a:t>
            </a:r>
            <a:br>
              <a:rPr lang="en-US" sz="1000" dirty="0">
                <a:solidFill>
                  <a:srgbClr val="000000"/>
                </a:solidFill>
                <a:latin typeface="Monaco"/>
              </a:rPr>
            </a:br>
            <a:r>
              <a:rPr lang="en-US" sz="1000" dirty="0">
                <a:solidFill>
                  <a:srgbClr val="000000"/>
                </a:solidFill>
                <a:latin typeface="Monaco"/>
              </a:rPr>
              <a:t/>
            </a:r>
            <a:br>
              <a:rPr lang="en-US" sz="1000" dirty="0">
                <a:solidFill>
                  <a:srgbClr val="000000"/>
                </a:solidFill>
                <a:latin typeface="Monaco"/>
              </a:rPr>
            </a:br>
            <a:r>
              <a:rPr lang="en-US" sz="1000" dirty="0">
                <a:solidFill>
                  <a:srgbClr val="000000"/>
                </a:solidFill>
                <a:latin typeface="Monaco"/>
              </a:rPr>
              <a:t>    </a:t>
            </a:r>
            <a:r>
              <a:rPr lang="en-US" sz="1000" dirty="0">
                <a:solidFill>
                  <a:srgbClr val="7F007F"/>
                </a:solidFill>
                <a:latin typeface="Monaco"/>
              </a:rPr>
              <a:t>public</a:t>
            </a:r>
            <a:r>
              <a:rPr lang="en-US" sz="1000" dirty="0">
                <a:solidFill>
                  <a:srgbClr val="000000"/>
                </a:solidFill>
                <a:latin typeface="Monaco"/>
              </a:rPr>
              <a:t> </a:t>
            </a:r>
            <a:r>
              <a:rPr lang="en-US" sz="1000" dirty="0">
                <a:solidFill>
                  <a:srgbClr val="228B22"/>
                </a:solidFill>
                <a:latin typeface="Monaco"/>
              </a:rPr>
              <a:t>double</a:t>
            </a:r>
            <a:r>
              <a:rPr lang="en-US" sz="1000" dirty="0">
                <a:solidFill>
                  <a:srgbClr val="000000"/>
                </a:solidFill>
                <a:latin typeface="Monaco"/>
              </a:rPr>
              <a:t> </a:t>
            </a:r>
            <a:r>
              <a:rPr lang="en-US" sz="1000" dirty="0" err="1">
                <a:solidFill>
                  <a:srgbClr val="0000FF"/>
                </a:solidFill>
                <a:latin typeface="Monaco"/>
              </a:rPr>
              <a:t>calculateShipmentCost</a:t>
            </a:r>
            <a:r>
              <a:rPr lang="en-US" sz="1000" dirty="0">
                <a:solidFill>
                  <a:srgbClr val="000000"/>
                </a:solidFill>
                <a:latin typeface="Monaco"/>
              </a:rPr>
              <a:t>(</a:t>
            </a:r>
            <a:r>
              <a:rPr lang="en-US" sz="1000" dirty="0">
                <a:solidFill>
                  <a:srgbClr val="228B22"/>
                </a:solidFill>
                <a:latin typeface="Monaco"/>
              </a:rPr>
              <a:t>Shipment</a:t>
            </a:r>
            <a:r>
              <a:rPr lang="en-US" sz="1000" dirty="0">
                <a:solidFill>
                  <a:srgbClr val="000000"/>
                </a:solidFill>
                <a:latin typeface="Monaco"/>
              </a:rPr>
              <a:t> </a:t>
            </a:r>
            <a:r>
              <a:rPr lang="en-US" sz="1000" dirty="0">
                <a:solidFill>
                  <a:srgbClr val="A0522D"/>
                </a:solidFill>
                <a:latin typeface="Monaco"/>
              </a:rPr>
              <a:t>shipment</a:t>
            </a:r>
            <a:r>
              <a:rPr lang="en-US" sz="1000" dirty="0">
                <a:solidFill>
                  <a:srgbClr val="000000"/>
                </a:solidFill>
                <a:latin typeface="Monaco"/>
              </a:rPr>
              <a:t>) {</a:t>
            </a:r>
            <a:br>
              <a:rPr lang="en-US" sz="1000" dirty="0">
                <a:solidFill>
                  <a:srgbClr val="000000"/>
                </a:solidFill>
                <a:latin typeface="Monaco"/>
              </a:rPr>
            </a:br>
            <a:r>
              <a:rPr lang="en-US" sz="1000" dirty="0">
                <a:solidFill>
                  <a:srgbClr val="000000"/>
                </a:solidFill>
                <a:latin typeface="Monaco"/>
              </a:rPr>
              <a:t>        </a:t>
            </a:r>
            <a:r>
              <a:rPr lang="en-US" sz="1000" dirty="0">
                <a:solidFill>
                  <a:srgbClr val="228B22"/>
                </a:solidFill>
                <a:latin typeface="Monaco"/>
              </a:rPr>
              <a:t>double</a:t>
            </a:r>
            <a:r>
              <a:rPr lang="en-US" sz="1000" dirty="0">
                <a:solidFill>
                  <a:srgbClr val="000000"/>
                </a:solidFill>
                <a:latin typeface="Monaco"/>
              </a:rPr>
              <a:t> </a:t>
            </a:r>
            <a:r>
              <a:rPr lang="en-US" sz="1000" dirty="0" err="1">
                <a:solidFill>
                  <a:srgbClr val="A0522D"/>
                </a:solidFill>
                <a:latin typeface="Monaco"/>
              </a:rPr>
              <a:t>returnValue</a:t>
            </a:r>
            <a:r>
              <a:rPr lang="en-US" sz="1000" dirty="0">
                <a:solidFill>
                  <a:srgbClr val="000000"/>
                </a:solidFill>
                <a:latin typeface="Monaco"/>
              </a:rPr>
              <a:t> = </a:t>
            </a:r>
            <a:r>
              <a:rPr lang="en-US" sz="1000" dirty="0" err="1">
                <a:solidFill>
                  <a:srgbClr val="000000"/>
                </a:solidFill>
                <a:latin typeface="Monaco"/>
              </a:rPr>
              <a:t>transportationCostService.calculateShipmentCost</a:t>
            </a:r>
            <a:r>
              <a:rPr lang="en-US" sz="1000" dirty="0">
                <a:solidFill>
                  <a:srgbClr val="000000"/>
                </a:solidFill>
                <a:latin typeface="Monaco"/>
              </a:rPr>
              <a:t>(shipment);</a:t>
            </a:r>
            <a:br>
              <a:rPr lang="en-US" sz="1000" dirty="0">
                <a:solidFill>
                  <a:srgbClr val="000000"/>
                </a:solidFill>
                <a:latin typeface="Monaco"/>
              </a:rPr>
            </a:br>
            <a:r>
              <a:rPr lang="en-US" sz="1000" dirty="0">
                <a:solidFill>
                  <a:srgbClr val="000000"/>
                </a:solidFill>
                <a:latin typeface="Monaco"/>
              </a:rPr>
              <a:t>        </a:t>
            </a:r>
            <a:r>
              <a:rPr lang="en-US" sz="1000" dirty="0" err="1" smtClean="0">
                <a:solidFill>
                  <a:srgbClr val="000000"/>
                </a:solidFill>
                <a:latin typeface="Monaco"/>
              </a:rPr>
              <a:t>storage.store</a:t>
            </a:r>
            <a:r>
              <a:rPr lang="en-US" sz="1000" dirty="0">
                <a:solidFill>
                  <a:srgbClr val="000000"/>
                </a:solidFill>
                <a:latin typeface="Monaco"/>
              </a:rPr>
              <a:t>(shipment, </a:t>
            </a:r>
            <a:r>
              <a:rPr lang="en-US" sz="1000" dirty="0" err="1">
                <a:solidFill>
                  <a:srgbClr val="000000"/>
                </a:solidFill>
                <a:latin typeface="Monaco"/>
              </a:rPr>
              <a:t>returnValue</a:t>
            </a:r>
            <a:r>
              <a:rPr lang="en-US" sz="1000" dirty="0">
                <a:solidFill>
                  <a:srgbClr val="000000"/>
                </a:solidFill>
                <a:latin typeface="Monaco"/>
              </a:rPr>
              <a:t>);</a:t>
            </a:r>
            <a:br>
              <a:rPr lang="en-US" sz="1000" dirty="0">
                <a:solidFill>
                  <a:srgbClr val="000000"/>
                </a:solidFill>
                <a:latin typeface="Monaco"/>
              </a:rPr>
            </a:br>
            <a:r>
              <a:rPr lang="en-US" sz="1000" dirty="0">
                <a:solidFill>
                  <a:srgbClr val="000000"/>
                </a:solidFill>
                <a:latin typeface="Monaco"/>
              </a:rPr>
              <a:t>        </a:t>
            </a:r>
            <a:r>
              <a:rPr lang="en-US" sz="1000" dirty="0">
                <a:solidFill>
                  <a:srgbClr val="7F007F"/>
                </a:solidFill>
                <a:latin typeface="Monaco"/>
              </a:rPr>
              <a:t>return</a:t>
            </a:r>
            <a:r>
              <a:rPr lang="en-US" sz="1000" dirty="0">
                <a:solidFill>
                  <a:srgbClr val="000000"/>
                </a:solidFill>
                <a:latin typeface="Monaco"/>
              </a:rPr>
              <a:t> </a:t>
            </a:r>
            <a:r>
              <a:rPr lang="en-US" sz="1000" dirty="0" err="1">
                <a:solidFill>
                  <a:srgbClr val="000000"/>
                </a:solidFill>
                <a:latin typeface="Monaco"/>
              </a:rPr>
              <a:t>returnValue</a:t>
            </a:r>
            <a:r>
              <a:rPr lang="en-US" sz="1000" dirty="0">
                <a:solidFill>
                  <a:srgbClr val="000000"/>
                </a:solidFill>
                <a:latin typeface="Monaco"/>
              </a:rPr>
              <a:t>;</a:t>
            </a:r>
            <a:br>
              <a:rPr lang="en-US" sz="1000" dirty="0">
                <a:solidFill>
                  <a:srgbClr val="000000"/>
                </a:solidFill>
                <a:latin typeface="Monaco"/>
              </a:rPr>
            </a:br>
            <a:r>
              <a:rPr lang="en-US" sz="1000" dirty="0">
                <a:solidFill>
                  <a:srgbClr val="000000"/>
                </a:solidFill>
                <a:latin typeface="Monaco"/>
              </a:rPr>
              <a:t>    }</a:t>
            </a:r>
            <a:br>
              <a:rPr lang="en-US" sz="1000" dirty="0">
                <a:solidFill>
                  <a:srgbClr val="000000"/>
                </a:solidFill>
                <a:latin typeface="Monaco"/>
              </a:rPr>
            </a:br>
            <a:r>
              <a:rPr lang="en-US" sz="1000" dirty="0">
                <a:solidFill>
                  <a:srgbClr val="000000"/>
                </a:solidFill>
                <a:latin typeface="Monaco"/>
              </a:rPr>
              <a:t>}</a:t>
            </a:r>
            <a:br>
              <a:rPr lang="en-US" sz="1000" dirty="0">
                <a:solidFill>
                  <a:srgbClr val="000000"/>
                </a:solidFill>
                <a:latin typeface="Monaco"/>
              </a:rPr>
            </a:br>
            <a:endParaRPr lang="en-US" sz="1000" dirty="0">
              <a:solidFill>
                <a:srgbClr val="000000"/>
              </a:solidFill>
              <a:latin typeface="Monaco"/>
            </a:endParaRPr>
          </a:p>
          <a:p>
            <a:endParaRPr lang="en-US" sz="1000" dirty="0"/>
          </a:p>
        </p:txBody>
      </p:sp>
      <p:sp>
        <p:nvSpPr>
          <p:cNvPr id="3" name="Can 2"/>
          <p:cNvSpPr/>
          <p:nvPr/>
        </p:nvSpPr>
        <p:spPr>
          <a:xfrm>
            <a:off x="6768371" y="5155277"/>
            <a:ext cx="2101427" cy="716801"/>
          </a:xfrm>
          <a:prstGeom prst="can">
            <a:avLst/>
          </a:prstGeom>
          <a:solidFill>
            <a:schemeClr val="accent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Storage</a:t>
            </a:r>
            <a:endParaRPr lang="en-US" sz="3200" dirty="0">
              <a:solidFill>
                <a:schemeClr val="bg1"/>
              </a:solidFill>
            </a:endParaRPr>
          </a:p>
        </p:txBody>
      </p:sp>
      <p:cxnSp>
        <p:nvCxnSpPr>
          <p:cNvPr id="15" name="Straight Arrow Connector 14"/>
          <p:cNvCxnSpPr>
            <a:stCxn id="19" idx="3"/>
            <a:endCxn id="3" idx="2"/>
          </p:cNvCxnSpPr>
          <p:nvPr/>
        </p:nvCxnSpPr>
        <p:spPr>
          <a:xfrm flipV="1">
            <a:off x="6268153" y="5513678"/>
            <a:ext cx="500218" cy="1097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457556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Eliminate them</a:t>
            </a:r>
            <a:endParaRPr lang="en-US" dirty="0"/>
          </a:p>
        </p:txBody>
      </p:sp>
      <p:sp>
        <p:nvSpPr>
          <p:cNvPr id="11" name="Rectangle 10"/>
          <p:cNvSpPr/>
          <p:nvPr/>
        </p:nvSpPr>
        <p:spPr>
          <a:xfrm>
            <a:off x="3136359" y="3195806"/>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MyService</a:t>
            </a:r>
            <a:endParaRPr lang="en-US" sz="3200" dirty="0"/>
          </a:p>
        </p:txBody>
      </p:sp>
      <p:cxnSp>
        <p:nvCxnSpPr>
          <p:cNvPr id="13" name="Straight Arrow Connector 12"/>
          <p:cNvCxnSpPr>
            <a:stCxn id="17" idx="2"/>
            <a:endCxn id="14" idx="0"/>
          </p:cNvCxnSpPr>
          <p:nvPr/>
        </p:nvCxnSpPr>
        <p:spPr>
          <a:xfrm flipH="1">
            <a:off x="1679036" y="4627007"/>
            <a:ext cx="2709674" cy="37864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26685" y="5005650"/>
            <a:ext cx="2504702" cy="573917"/>
          </a:xfrm>
          <a:prstGeom prst="rect">
            <a:avLst/>
          </a:prstGeom>
          <a:solidFill>
            <a:schemeClr val="bg1">
              <a:lumMod val="75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smtClean="0"/>
              <a:t>TheirService</a:t>
            </a:r>
            <a:endParaRPr lang="en-US" sz="3200" dirty="0"/>
          </a:p>
        </p:txBody>
      </p:sp>
      <p:sp>
        <p:nvSpPr>
          <p:cNvPr id="17" name="Rectangle 16"/>
          <p:cNvSpPr/>
          <p:nvPr/>
        </p:nvSpPr>
        <p:spPr>
          <a:xfrm>
            <a:off x="3136359" y="4053090"/>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Gateway</a:t>
            </a:r>
            <a:endParaRPr lang="en-US" sz="3200" dirty="0"/>
          </a:p>
        </p:txBody>
      </p:sp>
      <p:cxnSp>
        <p:nvCxnSpPr>
          <p:cNvPr id="18" name="Straight Arrow Connector 17"/>
          <p:cNvCxnSpPr>
            <a:stCxn id="11" idx="2"/>
            <a:endCxn id="17" idx="0"/>
          </p:cNvCxnSpPr>
          <p:nvPr/>
        </p:nvCxnSpPr>
        <p:spPr>
          <a:xfrm>
            <a:off x="4388710" y="3769723"/>
            <a:ext cx="0" cy="28336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3145057" y="5006850"/>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Recorder</a:t>
            </a:r>
            <a:endParaRPr lang="en-US" sz="3200" dirty="0"/>
          </a:p>
        </p:txBody>
      </p:sp>
      <p:cxnSp>
        <p:nvCxnSpPr>
          <p:cNvPr id="20" name="Straight Arrow Connector 19"/>
          <p:cNvCxnSpPr>
            <a:stCxn id="17" idx="2"/>
            <a:endCxn id="19" idx="0"/>
          </p:cNvCxnSpPr>
          <p:nvPr/>
        </p:nvCxnSpPr>
        <p:spPr>
          <a:xfrm>
            <a:off x="4388710" y="4627007"/>
            <a:ext cx="8698" cy="379843"/>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19" idx="2"/>
            <a:endCxn id="14" idx="2"/>
          </p:cNvCxnSpPr>
          <p:nvPr/>
        </p:nvCxnSpPr>
        <p:spPr>
          <a:xfrm rot="5400000" flipH="1">
            <a:off x="3037622" y="4220981"/>
            <a:ext cx="1200" cy="2718372"/>
          </a:xfrm>
          <a:prstGeom prst="curvedConnector3">
            <a:avLst>
              <a:gd name="adj1" fmla="val -190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33207" y="1444400"/>
            <a:ext cx="6572069" cy="1169551"/>
          </a:xfrm>
          <a:prstGeom prst="rect">
            <a:avLst/>
          </a:prstGeom>
          <a:noFill/>
        </p:spPr>
        <p:txBody>
          <a:bodyPr wrap="none" rtlCol="0">
            <a:spAutoFit/>
          </a:bodyPr>
          <a:lstStyle/>
          <a:p>
            <a:r>
              <a:rPr lang="en-US" sz="1000" dirty="0">
                <a:solidFill>
                  <a:srgbClr val="7F007F"/>
                </a:solidFill>
                <a:latin typeface="Monaco"/>
              </a:rPr>
              <a:t>public</a:t>
            </a:r>
            <a:r>
              <a:rPr lang="en-US" sz="1000" dirty="0">
                <a:solidFill>
                  <a:srgbClr val="000000"/>
                </a:solidFill>
                <a:latin typeface="Monaco"/>
              </a:rPr>
              <a:t> </a:t>
            </a:r>
            <a:r>
              <a:rPr lang="en-US" sz="1000" dirty="0">
                <a:solidFill>
                  <a:srgbClr val="7F007F"/>
                </a:solidFill>
                <a:latin typeface="Monaco"/>
              </a:rPr>
              <a:t>class</a:t>
            </a:r>
            <a:r>
              <a:rPr lang="en-US" sz="1000" dirty="0">
                <a:solidFill>
                  <a:srgbClr val="000000"/>
                </a:solidFill>
                <a:latin typeface="Monaco"/>
              </a:rPr>
              <a:t> </a:t>
            </a:r>
            <a:r>
              <a:rPr lang="en-US" sz="1000" dirty="0" err="1">
                <a:solidFill>
                  <a:srgbClr val="228B22"/>
                </a:solidFill>
                <a:latin typeface="Monaco"/>
              </a:rPr>
              <a:t>ReplayTransportationCostGateway</a:t>
            </a:r>
            <a:r>
              <a:rPr lang="en-US" sz="1000" dirty="0">
                <a:solidFill>
                  <a:srgbClr val="000000"/>
                </a:solidFill>
                <a:latin typeface="Monaco"/>
              </a:rPr>
              <a:t> </a:t>
            </a:r>
            <a:r>
              <a:rPr lang="en-US" sz="1000" dirty="0">
                <a:solidFill>
                  <a:srgbClr val="7F007F"/>
                </a:solidFill>
                <a:latin typeface="Monaco"/>
              </a:rPr>
              <a:t>implements</a:t>
            </a:r>
            <a:r>
              <a:rPr lang="en-US" sz="1000" dirty="0">
                <a:solidFill>
                  <a:srgbClr val="000000"/>
                </a:solidFill>
                <a:latin typeface="Monaco"/>
              </a:rPr>
              <a:t> </a:t>
            </a:r>
            <a:r>
              <a:rPr lang="en-US" sz="1000" dirty="0" err="1">
                <a:solidFill>
                  <a:srgbClr val="228B22"/>
                </a:solidFill>
                <a:latin typeface="Monaco"/>
              </a:rPr>
              <a:t>TransportationCostGateway</a:t>
            </a:r>
            <a:r>
              <a:rPr lang="en-US" sz="1000" dirty="0">
                <a:solidFill>
                  <a:srgbClr val="000000"/>
                </a:solidFill>
                <a:latin typeface="Monaco"/>
              </a:rPr>
              <a:t> {</a:t>
            </a:r>
            <a:br>
              <a:rPr lang="en-US" sz="1000" dirty="0">
                <a:solidFill>
                  <a:srgbClr val="000000"/>
                </a:solidFill>
                <a:latin typeface="Monaco"/>
              </a:rPr>
            </a:br>
            <a:r>
              <a:rPr lang="en-US" sz="1000" dirty="0">
                <a:solidFill>
                  <a:srgbClr val="000000"/>
                </a:solidFill>
                <a:latin typeface="Monaco"/>
              </a:rPr>
              <a:t>    </a:t>
            </a:r>
            <a:r>
              <a:rPr lang="en-US" sz="1000" dirty="0" err="1">
                <a:solidFill>
                  <a:srgbClr val="228B22"/>
                </a:solidFill>
                <a:latin typeface="Monaco"/>
              </a:rPr>
              <a:t>DataStorage</a:t>
            </a:r>
            <a:r>
              <a:rPr lang="en-US" sz="1000" dirty="0">
                <a:solidFill>
                  <a:srgbClr val="000000"/>
                </a:solidFill>
                <a:latin typeface="Monaco"/>
              </a:rPr>
              <a:t> </a:t>
            </a:r>
            <a:r>
              <a:rPr lang="en-US" sz="1000" dirty="0">
                <a:solidFill>
                  <a:srgbClr val="A0522D"/>
                </a:solidFill>
                <a:latin typeface="Monaco"/>
              </a:rPr>
              <a:t>storage</a:t>
            </a:r>
            <a:r>
              <a:rPr lang="en-US" sz="1000" dirty="0">
                <a:solidFill>
                  <a:srgbClr val="000000"/>
                </a:solidFill>
                <a:latin typeface="Monaco"/>
              </a:rPr>
              <a:t>;</a:t>
            </a:r>
            <a:br>
              <a:rPr lang="en-US" sz="1000" dirty="0">
                <a:solidFill>
                  <a:srgbClr val="000000"/>
                </a:solidFill>
                <a:latin typeface="Monaco"/>
              </a:rPr>
            </a:br>
            <a:r>
              <a:rPr lang="en-US" sz="1000" dirty="0">
                <a:solidFill>
                  <a:srgbClr val="000000"/>
                </a:solidFill>
                <a:latin typeface="Monaco"/>
              </a:rPr>
              <a:t/>
            </a:r>
            <a:br>
              <a:rPr lang="en-US" sz="1000" dirty="0">
                <a:solidFill>
                  <a:srgbClr val="000000"/>
                </a:solidFill>
                <a:latin typeface="Monaco"/>
              </a:rPr>
            </a:br>
            <a:r>
              <a:rPr lang="en-US" sz="1000" dirty="0">
                <a:solidFill>
                  <a:srgbClr val="000000"/>
                </a:solidFill>
                <a:latin typeface="Monaco"/>
              </a:rPr>
              <a:t>    </a:t>
            </a:r>
            <a:r>
              <a:rPr lang="en-US" sz="1000" dirty="0">
                <a:solidFill>
                  <a:srgbClr val="7F007F"/>
                </a:solidFill>
                <a:latin typeface="Monaco"/>
              </a:rPr>
              <a:t>public</a:t>
            </a:r>
            <a:r>
              <a:rPr lang="en-US" sz="1000" dirty="0">
                <a:solidFill>
                  <a:srgbClr val="000000"/>
                </a:solidFill>
                <a:latin typeface="Monaco"/>
              </a:rPr>
              <a:t> </a:t>
            </a:r>
            <a:r>
              <a:rPr lang="en-US" sz="1000" dirty="0">
                <a:solidFill>
                  <a:srgbClr val="228B22"/>
                </a:solidFill>
                <a:latin typeface="Monaco"/>
              </a:rPr>
              <a:t>double</a:t>
            </a:r>
            <a:r>
              <a:rPr lang="en-US" sz="1000" dirty="0">
                <a:solidFill>
                  <a:srgbClr val="000000"/>
                </a:solidFill>
                <a:latin typeface="Monaco"/>
              </a:rPr>
              <a:t> </a:t>
            </a:r>
            <a:r>
              <a:rPr lang="en-US" sz="1000" dirty="0" err="1">
                <a:solidFill>
                  <a:srgbClr val="0000FF"/>
                </a:solidFill>
                <a:latin typeface="Monaco"/>
              </a:rPr>
              <a:t>calculateShipmentCost</a:t>
            </a:r>
            <a:r>
              <a:rPr lang="en-US" sz="1000" dirty="0">
                <a:solidFill>
                  <a:srgbClr val="000000"/>
                </a:solidFill>
                <a:latin typeface="Monaco"/>
              </a:rPr>
              <a:t>(</a:t>
            </a:r>
            <a:r>
              <a:rPr lang="en-US" sz="1000" dirty="0">
                <a:solidFill>
                  <a:srgbClr val="228B22"/>
                </a:solidFill>
                <a:latin typeface="Monaco"/>
              </a:rPr>
              <a:t>Shipment</a:t>
            </a:r>
            <a:r>
              <a:rPr lang="en-US" sz="1000" dirty="0">
                <a:solidFill>
                  <a:srgbClr val="000000"/>
                </a:solidFill>
                <a:latin typeface="Monaco"/>
              </a:rPr>
              <a:t> </a:t>
            </a:r>
            <a:r>
              <a:rPr lang="en-US" sz="1000" dirty="0">
                <a:solidFill>
                  <a:srgbClr val="A0522D"/>
                </a:solidFill>
                <a:latin typeface="Monaco"/>
              </a:rPr>
              <a:t>shipment</a:t>
            </a:r>
            <a:r>
              <a:rPr lang="en-US" sz="1000" dirty="0">
                <a:solidFill>
                  <a:srgbClr val="000000"/>
                </a:solidFill>
                <a:latin typeface="Monaco"/>
              </a:rPr>
              <a:t>) {</a:t>
            </a:r>
            <a:br>
              <a:rPr lang="en-US" sz="1000" dirty="0">
                <a:solidFill>
                  <a:srgbClr val="000000"/>
                </a:solidFill>
                <a:latin typeface="Monaco"/>
              </a:rPr>
            </a:br>
            <a:r>
              <a:rPr lang="en-US" sz="1000" dirty="0">
                <a:solidFill>
                  <a:srgbClr val="000000"/>
                </a:solidFill>
                <a:latin typeface="Monaco"/>
              </a:rPr>
              <a:t>        </a:t>
            </a:r>
            <a:r>
              <a:rPr lang="en-US" sz="1000" dirty="0">
                <a:solidFill>
                  <a:srgbClr val="7F007F"/>
                </a:solidFill>
                <a:latin typeface="Monaco"/>
              </a:rPr>
              <a:t>return</a:t>
            </a:r>
            <a:r>
              <a:rPr lang="en-US" sz="1000" dirty="0">
                <a:solidFill>
                  <a:srgbClr val="000000"/>
                </a:solidFill>
                <a:latin typeface="Monaco"/>
              </a:rPr>
              <a:t> </a:t>
            </a:r>
            <a:r>
              <a:rPr lang="en-US" sz="1000" dirty="0" err="1">
                <a:solidFill>
                  <a:srgbClr val="000000"/>
                </a:solidFill>
                <a:latin typeface="Monaco"/>
              </a:rPr>
              <a:t>storage.get</a:t>
            </a:r>
            <a:r>
              <a:rPr lang="en-US" sz="1000" dirty="0">
                <a:solidFill>
                  <a:srgbClr val="000000"/>
                </a:solidFill>
                <a:latin typeface="Monaco"/>
              </a:rPr>
              <a:t>(shipment);</a:t>
            </a:r>
            <a:br>
              <a:rPr lang="en-US" sz="1000" dirty="0">
                <a:solidFill>
                  <a:srgbClr val="000000"/>
                </a:solidFill>
                <a:latin typeface="Monaco"/>
              </a:rPr>
            </a:br>
            <a:r>
              <a:rPr lang="en-US" sz="1000" dirty="0">
                <a:solidFill>
                  <a:srgbClr val="000000"/>
                </a:solidFill>
                <a:latin typeface="Monaco"/>
              </a:rPr>
              <a:t>    }</a:t>
            </a:r>
            <a:br>
              <a:rPr lang="en-US" sz="1000" dirty="0">
                <a:solidFill>
                  <a:srgbClr val="000000"/>
                </a:solidFill>
                <a:latin typeface="Monaco"/>
              </a:rPr>
            </a:br>
            <a:r>
              <a:rPr lang="en-US" sz="1000" dirty="0">
                <a:solidFill>
                  <a:srgbClr val="000000"/>
                </a:solidFill>
                <a:latin typeface="Monaco"/>
              </a:rPr>
              <a:t>}</a:t>
            </a:r>
            <a:endParaRPr lang="en-US" sz="1000" dirty="0">
              <a:solidFill>
                <a:srgbClr val="000000"/>
              </a:solidFill>
              <a:effectLst/>
              <a:latin typeface="Monaco"/>
            </a:endParaRPr>
          </a:p>
        </p:txBody>
      </p:sp>
      <p:sp>
        <p:nvSpPr>
          <p:cNvPr id="12" name="Rectangle 11"/>
          <p:cNvSpPr/>
          <p:nvPr/>
        </p:nvSpPr>
        <p:spPr>
          <a:xfrm>
            <a:off x="5937360" y="5005650"/>
            <a:ext cx="2504702" cy="573917"/>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Replay</a:t>
            </a:r>
            <a:endParaRPr lang="en-US" sz="3200" dirty="0"/>
          </a:p>
        </p:txBody>
      </p:sp>
      <p:cxnSp>
        <p:nvCxnSpPr>
          <p:cNvPr id="15" name="Straight Arrow Connector 14"/>
          <p:cNvCxnSpPr>
            <a:stCxn id="12" idx="0"/>
            <a:endCxn id="17" idx="3"/>
          </p:cNvCxnSpPr>
          <p:nvPr/>
        </p:nvCxnSpPr>
        <p:spPr>
          <a:xfrm flipH="1" flipV="1">
            <a:off x="5641061" y="4340049"/>
            <a:ext cx="1548650" cy="66560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Can 20"/>
          <p:cNvSpPr/>
          <p:nvPr/>
        </p:nvSpPr>
        <p:spPr>
          <a:xfrm>
            <a:off x="4835477" y="5884193"/>
            <a:ext cx="1775889" cy="716801"/>
          </a:xfrm>
          <a:prstGeom prst="can">
            <a:avLst/>
          </a:prstGeom>
          <a:solidFill>
            <a:schemeClr val="accent2">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Storage</a:t>
            </a:r>
            <a:endParaRPr lang="en-US" sz="3200" dirty="0">
              <a:solidFill>
                <a:schemeClr val="bg1"/>
              </a:solidFill>
            </a:endParaRPr>
          </a:p>
        </p:txBody>
      </p:sp>
      <p:cxnSp>
        <p:nvCxnSpPr>
          <p:cNvPr id="22" name="Straight Arrow Connector 21"/>
          <p:cNvCxnSpPr>
            <a:stCxn id="19" idx="2"/>
            <a:endCxn id="21" idx="2"/>
          </p:cNvCxnSpPr>
          <p:nvPr/>
        </p:nvCxnSpPr>
        <p:spPr>
          <a:xfrm>
            <a:off x="4397408" y="5580767"/>
            <a:ext cx="438069" cy="6618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21" idx="4"/>
            <a:endCxn id="12" idx="2"/>
          </p:cNvCxnSpPr>
          <p:nvPr/>
        </p:nvCxnSpPr>
        <p:spPr>
          <a:xfrm flipV="1">
            <a:off x="6611366" y="5579567"/>
            <a:ext cx="578345" cy="6630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611968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extra tips</a:t>
            </a:r>
            <a:endParaRPr lang="en-US" dirty="0"/>
          </a:p>
        </p:txBody>
      </p:sp>
      <p:sp>
        <p:nvSpPr>
          <p:cNvPr id="5" name="Content Placeholder 4"/>
          <p:cNvSpPr>
            <a:spLocks noGrp="1"/>
          </p:cNvSpPr>
          <p:nvPr>
            <p:ph idx="1"/>
          </p:nvPr>
        </p:nvSpPr>
        <p:spPr/>
        <p:txBody>
          <a:bodyPr/>
          <a:lstStyle/>
          <a:p>
            <a:r>
              <a:rPr lang="en-US" dirty="0" smtClean="0"/>
              <a:t>Try hard to use </a:t>
            </a:r>
            <a:r>
              <a:rPr lang="en-US" dirty="0" smtClean="0">
                <a:solidFill>
                  <a:schemeClr val="tx2">
                    <a:lumMod val="60000"/>
                    <a:lumOff val="40000"/>
                  </a:schemeClr>
                </a:solidFill>
              </a:rPr>
              <a:t>your </a:t>
            </a:r>
            <a:r>
              <a:rPr lang="en-US" dirty="0" smtClean="0"/>
              <a:t>types in the gateway. Not </a:t>
            </a:r>
            <a:r>
              <a:rPr lang="en-US" dirty="0" smtClean="0">
                <a:solidFill>
                  <a:schemeClr val="accent3">
                    <a:lumMod val="75000"/>
                  </a:schemeClr>
                </a:solidFill>
              </a:rPr>
              <a:t>theirs.</a:t>
            </a:r>
            <a:endParaRPr lang="en-US" dirty="0" smtClean="0"/>
          </a:p>
          <a:p>
            <a:r>
              <a:rPr lang="en-US" dirty="0" smtClean="0">
                <a:solidFill>
                  <a:srgbClr val="000000"/>
                </a:solidFill>
              </a:rPr>
              <a:t>Don’t think about just Services</a:t>
            </a:r>
            <a:r>
              <a:rPr lang="en-US" dirty="0">
                <a:solidFill>
                  <a:srgbClr val="000000"/>
                </a:solidFill>
              </a:rPr>
              <a:t>;</a:t>
            </a:r>
            <a:r>
              <a:rPr lang="en-US" dirty="0" smtClean="0">
                <a:solidFill>
                  <a:srgbClr val="000000"/>
                </a:solidFill>
              </a:rPr>
              <a:t> </a:t>
            </a:r>
            <a:r>
              <a:rPr lang="en-US" dirty="0">
                <a:solidFill>
                  <a:srgbClr val="000000"/>
                </a:solidFill>
              </a:rPr>
              <a:t>t</a:t>
            </a:r>
            <a:r>
              <a:rPr lang="en-US" dirty="0" smtClean="0">
                <a:solidFill>
                  <a:srgbClr val="000000"/>
                </a:solidFill>
              </a:rPr>
              <a:t>hink of any external dependencies you have. (like a Database).</a:t>
            </a:r>
          </a:p>
          <a:p>
            <a:r>
              <a:rPr lang="en-US" dirty="0" smtClean="0">
                <a:solidFill>
                  <a:srgbClr val="000000"/>
                </a:solidFill>
              </a:rPr>
              <a:t>Don’t get abstract!</a:t>
            </a:r>
            <a:br>
              <a:rPr lang="en-US" dirty="0" smtClean="0">
                <a:solidFill>
                  <a:srgbClr val="000000"/>
                </a:solidFill>
              </a:rPr>
            </a:br>
            <a:r>
              <a:rPr lang="en-US" dirty="0" smtClean="0">
                <a:solidFill>
                  <a:srgbClr val="000000"/>
                </a:solidFill>
              </a:rPr>
              <a:t>Until you have to</a:t>
            </a:r>
          </a:p>
          <a:p>
            <a:endParaRPr lang="en-US" dirty="0">
              <a:solidFill>
                <a:srgbClr val="000000"/>
              </a:solidFill>
            </a:endParaRPr>
          </a:p>
        </p:txBody>
      </p:sp>
      <p:pic>
        <p:nvPicPr>
          <p:cNvPr id="6" name="Content Placeholder 3"/>
          <p:cNvPicPr>
            <a:picLocks noChangeAspect="1"/>
          </p:cNvPicPr>
          <p:nvPr/>
        </p:nvPicPr>
        <p:blipFill>
          <a:blip r:embed="rId3"/>
          <a:srcRect t="896" b="896"/>
          <a:stretch>
            <a:fillRect/>
          </a:stretch>
        </p:blipFill>
        <p:spPr>
          <a:xfrm>
            <a:off x="4763362" y="4357869"/>
            <a:ext cx="4132195" cy="2272548"/>
          </a:xfrm>
          <a:prstGeom prst="rect">
            <a:avLst/>
          </a:prstGeom>
        </p:spPr>
      </p:pic>
    </p:spTree>
    <p:extLst>
      <p:ext uri="{BB962C8B-B14F-4D97-AF65-F5344CB8AC3E}">
        <p14:creationId xmlns:p14="http://schemas.microsoft.com/office/powerpoint/2010/main" val="19474287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endParaRPr lang="en-US" dirty="0"/>
          </a:p>
        </p:txBody>
      </p:sp>
      <p:sp>
        <p:nvSpPr>
          <p:cNvPr id="4" name="TextBox 3"/>
          <p:cNvSpPr txBox="1"/>
          <p:nvPr/>
        </p:nvSpPr>
        <p:spPr>
          <a:xfrm>
            <a:off x="3223192" y="455446"/>
            <a:ext cx="2522464" cy="6247864"/>
          </a:xfrm>
          <a:prstGeom prst="rect">
            <a:avLst/>
          </a:prstGeom>
          <a:noFill/>
        </p:spPr>
        <p:txBody>
          <a:bodyPr wrap="square" rtlCol="0">
            <a:spAutoFit/>
          </a:bodyPr>
          <a:lstStyle/>
          <a:p>
            <a:r>
              <a:rPr lang="en-US" sz="40000" dirty="0" smtClean="0"/>
              <a:t>?</a:t>
            </a:r>
            <a:endParaRPr lang="en-US" sz="40000" dirty="0"/>
          </a:p>
        </p:txBody>
      </p:sp>
    </p:spTree>
    <p:extLst>
      <p:ext uri="{BB962C8B-B14F-4D97-AF65-F5344CB8AC3E}">
        <p14:creationId xmlns:p14="http://schemas.microsoft.com/office/powerpoint/2010/main" val="278762479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 y="2857500"/>
            <a:ext cx="9000067" cy="1143000"/>
          </a:xfrm>
        </p:spPr>
        <p:txBody>
          <a:bodyPr>
            <a:normAutofit/>
          </a:bodyPr>
          <a:lstStyle/>
          <a:p>
            <a:r>
              <a:rPr lang="en-US" dirty="0" smtClean="0"/>
              <a:t>How I remember things before TDD…</a:t>
            </a:r>
            <a:endParaRPr lang="en-US" dirty="0"/>
          </a:p>
        </p:txBody>
      </p:sp>
      <p:pic>
        <p:nvPicPr>
          <p:cNvPr id="3" name="Picture 2"/>
          <p:cNvPicPr>
            <a:picLocks noChangeAspect="1"/>
          </p:cNvPicPr>
          <p:nvPr/>
        </p:nvPicPr>
        <p:blipFill>
          <a:blip r:embed="rId3"/>
          <a:stretch>
            <a:fillRect/>
          </a:stretch>
        </p:blipFill>
        <p:spPr>
          <a:xfrm>
            <a:off x="550333" y="647700"/>
            <a:ext cx="1758138" cy="2298700"/>
          </a:xfrm>
          <a:prstGeom prst="rect">
            <a:avLst/>
          </a:prstGeom>
        </p:spPr>
      </p:pic>
    </p:spTree>
    <p:extLst>
      <p:ext uri="{BB962C8B-B14F-4D97-AF65-F5344CB8AC3E}">
        <p14:creationId xmlns:p14="http://schemas.microsoft.com/office/powerpoint/2010/main" val="227116376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864868724"/>
              </p:ext>
            </p:extLst>
          </p:nvPr>
        </p:nvGraphicFramePr>
        <p:xfrm>
          <a:off x="767680" y="512862"/>
          <a:ext cx="6608582" cy="5971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604058" y="999801"/>
            <a:ext cx="543739" cy="369332"/>
          </a:xfrm>
          <a:prstGeom prst="rect">
            <a:avLst/>
          </a:prstGeom>
          <a:noFill/>
        </p:spPr>
        <p:txBody>
          <a:bodyPr wrap="none" rtlCol="0">
            <a:spAutoFit/>
          </a:bodyPr>
          <a:lstStyle/>
          <a:p>
            <a:r>
              <a:rPr lang="en-US" dirty="0" smtClean="0"/>
              <a:t>Day</a:t>
            </a:r>
            <a:endParaRPr lang="en-US" dirty="0"/>
          </a:p>
        </p:txBody>
      </p:sp>
      <p:sp>
        <p:nvSpPr>
          <p:cNvPr id="9" name="TextBox 8"/>
          <p:cNvSpPr txBox="1"/>
          <p:nvPr/>
        </p:nvSpPr>
        <p:spPr>
          <a:xfrm>
            <a:off x="5361224" y="2455911"/>
            <a:ext cx="742248" cy="369332"/>
          </a:xfrm>
          <a:prstGeom prst="rect">
            <a:avLst/>
          </a:prstGeom>
          <a:noFill/>
        </p:spPr>
        <p:txBody>
          <a:bodyPr wrap="none" rtlCol="0">
            <a:spAutoFit/>
          </a:bodyPr>
          <a:lstStyle/>
          <a:p>
            <a:r>
              <a:rPr lang="en-US" dirty="0" smtClean="0"/>
              <a:t>Hours</a:t>
            </a:r>
            <a:endParaRPr lang="en-US" dirty="0"/>
          </a:p>
        </p:txBody>
      </p:sp>
      <p:sp>
        <p:nvSpPr>
          <p:cNvPr id="11" name="TextBox 10"/>
          <p:cNvSpPr txBox="1"/>
          <p:nvPr/>
        </p:nvSpPr>
        <p:spPr>
          <a:xfrm>
            <a:off x="6255872" y="3988153"/>
            <a:ext cx="960006" cy="369332"/>
          </a:xfrm>
          <a:prstGeom prst="rect">
            <a:avLst/>
          </a:prstGeom>
          <a:noFill/>
        </p:spPr>
        <p:txBody>
          <a:bodyPr wrap="none" rtlCol="0">
            <a:spAutoFit/>
          </a:bodyPr>
          <a:lstStyle/>
          <a:p>
            <a:r>
              <a:rPr lang="en-US" dirty="0" smtClean="0"/>
              <a:t>Minutes</a:t>
            </a:r>
            <a:endParaRPr lang="en-US" dirty="0"/>
          </a:p>
        </p:txBody>
      </p:sp>
      <p:sp>
        <p:nvSpPr>
          <p:cNvPr id="12" name="TextBox 11"/>
          <p:cNvSpPr txBox="1"/>
          <p:nvPr/>
        </p:nvSpPr>
        <p:spPr>
          <a:xfrm>
            <a:off x="7215878" y="5566713"/>
            <a:ext cx="1438239" cy="369332"/>
          </a:xfrm>
          <a:prstGeom prst="rect">
            <a:avLst/>
          </a:prstGeom>
          <a:noFill/>
        </p:spPr>
        <p:txBody>
          <a:bodyPr wrap="none" rtlCol="0">
            <a:spAutoFit/>
          </a:bodyPr>
          <a:lstStyle/>
          <a:p>
            <a:r>
              <a:rPr lang="en-US" dirty="0" err="1" smtClean="0"/>
              <a:t>Msec</a:t>
            </a:r>
            <a:r>
              <a:rPr lang="en-US" dirty="0" smtClean="0"/>
              <a:t>-Second</a:t>
            </a:r>
            <a:endParaRPr lang="en-US" dirty="0"/>
          </a:p>
        </p:txBody>
      </p:sp>
      <p:sp>
        <p:nvSpPr>
          <p:cNvPr id="13" name="TextBox 12"/>
          <p:cNvSpPr txBox="1"/>
          <p:nvPr/>
        </p:nvSpPr>
        <p:spPr>
          <a:xfrm>
            <a:off x="7683500" y="5885245"/>
            <a:ext cx="583663" cy="369332"/>
          </a:xfrm>
          <a:prstGeom prst="rect">
            <a:avLst/>
          </a:prstGeom>
          <a:noFill/>
        </p:spPr>
        <p:txBody>
          <a:bodyPr wrap="none" rtlCol="0">
            <a:spAutoFit/>
          </a:bodyPr>
          <a:lstStyle/>
          <a:p>
            <a:r>
              <a:rPr lang="en-US" dirty="0" smtClean="0"/>
              <a:t>95%</a:t>
            </a:r>
            <a:endParaRPr lang="en-US" dirty="0"/>
          </a:p>
        </p:txBody>
      </p:sp>
      <p:sp>
        <p:nvSpPr>
          <p:cNvPr id="14" name="TextBox 13"/>
          <p:cNvSpPr txBox="1"/>
          <p:nvPr/>
        </p:nvSpPr>
        <p:spPr>
          <a:xfrm>
            <a:off x="6553200" y="4319385"/>
            <a:ext cx="466794" cy="369332"/>
          </a:xfrm>
          <a:prstGeom prst="rect">
            <a:avLst/>
          </a:prstGeom>
          <a:noFill/>
        </p:spPr>
        <p:txBody>
          <a:bodyPr wrap="none" rtlCol="0">
            <a:spAutoFit/>
          </a:bodyPr>
          <a:lstStyle/>
          <a:p>
            <a:r>
              <a:rPr lang="en-US" dirty="0" smtClean="0"/>
              <a:t>4%</a:t>
            </a:r>
            <a:endParaRPr lang="en-US" dirty="0"/>
          </a:p>
        </p:txBody>
      </p:sp>
      <p:sp>
        <p:nvSpPr>
          <p:cNvPr id="15" name="TextBox 14"/>
          <p:cNvSpPr txBox="1"/>
          <p:nvPr/>
        </p:nvSpPr>
        <p:spPr>
          <a:xfrm>
            <a:off x="5585878" y="2787143"/>
            <a:ext cx="466794" cy="369332"/>
          </a:xfrm>
          <a:prstGeom prst="rect">
            <a:avLst/>
          </a:prstGeom>
          <a:noFill/>
        </p:spPr>
        <p:txBody>
          <a:bodyPr wrap="none" rtlCol="0">
            <a:spAutoFit/>
          </a:bodyPr>
          <a:lstStyle/>
          <a:p>
            <a:r>
              <a:rPr lang="en-US" dirty="0" smtClean="0"/>
              <a:t>1%</a:t>
            </a:r>
            <a:endParaRPr lang="en-US" dirty="0"/>
          </a:p>
        </p:txBody>
      </p:sp>
      <p:sp>
        <p:nvSpPr>
          <p:cNvPr id="16" name="TextBox 15"/>
          <p:cNvSpPr txBox="1"/>
          <p:nvPr/>
        </p:nvSpPr>
        <p:spPr>
          <a:xfrm>
            <a:off x="4706403" y="1305633"/>
            <a:ext cx="466794" cy="369332"/>
          </a:xfrm>
          <a:prstGeom prst="rect">
            <a:avLst/>
          </a:prstGeom>
          <a:noFill/>
        </p:spPr>
        <p:txBody>
          <a:bodyPr wrap="none" rtlCol="0">
            <a:spAutoFit/>
          </a:bodyPr>
          <a:lstStyle/>
          <a:p>
            <a:r>
              <a:rPr lang="en-US" dirty="0" smtClean="0"/>
              <a:t>0%</a:t>
            </a:r>
            <a:endParaRPr lang="en-US" dirty="0"/>
          </a:p>
        </p:txBody>
      </p:sp>
    </p:spTree>
    <p:extLst>
      <p:ext uri="{BB962C8B-B14F-4D97-AF65-F5344CB8AC3E}">
        <p14:creationId xmlns:p14="http://schemas.microsoft.com/office/powerpoint/2010/main" val="20329853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8668"/>
            <a:ext cx="8229600" cy="1143000"/>
          </a:xfrm>
        </p:spPr>
        <p:txBody>
          <a:bodyPr/>
          <a:lstStyle/>
          <a:p>
            <a:r>
              <a:rPr lang="en-US" dirty="0" smtClean="0"/>
              <a:t>How can I get more unit tests?</a:t>
            </a:r>
            <a:endParaRPr lang="en-US" dirty="0"/>
          </a:p>
        </p:txBody>
      </p:sp>
      <p:pic>
        <p:nvPicPr>
          <p:cNvPr id="4" name="Picture 3"/>
          <p:cNvPicPr>
            <a:picLocks noChangeAspect="1"/>
          </p:cNvPicPr>
          <p:nvPr/>
        </p:nvPicPr>
        <p:blipFill>
          <a:blip r:embed="rId3"/>
          <a:stretch>
            <a:fillRect/>
          </a:stretch>
        </p:blipFill>
        <p:spPr>
          <a:xfrm>
            <a:off x="2099380" y="1715720"/>
            <a:ext cx="4666264" cy="4348439"/>
          </a:xfrm>
          <a:prstGeom prst="rect">
            <a:avLst/>
          </a:prstGeom>
        </p:spPr>
      </p:pic>
    </p:spTree>
    <p:extLst>
      <p:ext uri="{BB962C8B-B14F-4D97-AF65-F5344CB8AC3E}">
        <p14:creationId xmlns:p14="http://schemas.microsoft.com/office/powerpoint/2010/main" val="58310091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do?</a:t>
            </a:r>
            <a:endParaRPr lang="en-US" dirty="0"/>
          </a:p>
        </p:txBody>
      </p:sp>
      <p:pic>
        <p:nvPicPr>
          <p:cNvPr id="17" name="Picture 16"/>
          <p:cNvPicPr>
            <a:picLocks noChangeAspect="1"/>
          </p:cNvPicPr>
          <p:nvPr/>
        </p:nvPicPr>
        <p:blipFill>
          <a:blip r:embed="rId3"/>
          <a:stretch>
            <a:fillRect/>
          </a:stretch>
        </p:blipFill>
        <p:spPr>
          <a:xfrm>
            <a:off x="3426245" y="1293564"/>
            <a:ext cx="2239008" cy="1420446"/>
          </a:xfrm>
          <a:prstGeom prst="rect">
            <a:avLst/>
          </a:prstGeom>
        </p:spPr>
      </p:pic>
      <p:pic>
        <p:nvPicPr>
          <p:cNvPr id="18" name="Picture 17"/>
          <p:cNvPicPr>
            <a:picLocks noChangeAspect="1"/>
          </p:cNvPicPr>
          <p:nvPr/>
        </p:nvPicPr>
        <p:blipFill>
          <a:blip r:embed="rId4"/>
          <a:stretch>
            <a:fillRect/>
          </a:stretch>
        </p:blipFill>
        <p:spPr>
          <a:xfrm>
            <a:off x="751363" y="4897484"/>
            <a:ext cx="2365054" cy="1571447"/>
          </a:xfrm>
          <a:prstGeom prst="rect">
            <a:avLst/>
          </a:prstGeom>
        </p:spPr>
      </p:pic>
      <p:pic>
        <p:nvPicPr>
          <p:cNvPr id="20" name="Picture 19"/>
          <p:cNvPicPr>
            <a:picLocks noChangeAspect="1"/>
          </p:cNvPicPr>
          <p:nvPr/>
        </p:nvPicPr>
        <p:blipFill>
          <a:blip r:embed="rId4"/>
          <a:stretch>
            <a:fillRect/>
          </a:stretch>
        </p:blipFill>
        <p:spPr>
          <a:xfrm>
            <a:off x="3374057" y="4897484"/>
            <a:ext cx="2365054" cy="1571447"/>
          </a:xfrm>
          <a:prstGeom prst="rect">
            <a:avLst/>
          </a:prstGeom>
        </p:spPr>
      </p:pic>
      <p:pic>
        <p:nvPicPr>
          <p:cNvPr id="22" name="Picture 21"/>
          <p:cNvPicPr>
            <a:picLocks noChangeAspect="1"/>
          </p:cNvPicPr>
          <p:nvPr/>
        </p:nvPicPr>
        <p:blipFill>
          <a:blip r:embed="rId4"/>
          <a:stretch>
            <a:fillRect/>
          </a:stretch>
        </p:blipFill>
        <p:spPr>
          <a:xfrm>
            <a:off x="6038369" y="4897484"/>
            <a:ext cx="2365054" cy="1571447"/>
          </a:xfrm>
          <a:prstGeom prst="rect">
            <a:avLst/>
          </a:prstGeom>
        </p:spPr>
      </p:pic>
      <p:sp>
        <p:nvSpPr>
          <p:cNvPr id="24" name="Rectangle 23"/>
          <p:cNvSpPr/>
          <p:nvPr/>
        </p:nvSpPr>
        <p:spPr>
          <a:xfrm>
            <a:off x="1696537" y="3385253"/>
            <a:ext cx="5720093" cy="573917"/>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Fulfillment Optimization</a:t>
            </a:r>
            <a:endParaRPr lang="en-US" sz="3200" dirty="0"/>
          </a:p>
        </p:txBody>
      </p:sp>
      <p:cxnSp>
        <p:nvCxnSpPr>
          <p:cNvPr id="25" name="Straight Arrow Connector 24"/>
          <p:cNvCxnSpPr>
            <a:stCxn id="24" idx="2"/>
            <a:endCxn id="18" idx="0"/>
          </p:cNvCxnSpPr>
          <p:nvPr/>
        </p:nvCxnSpPr>
        <p:spPr>
          <a:xfrm flipH="1">
            <a:off x="1933890" y="3959170"/>
            <a:ext cx="2622694" cy="93831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7" idx="2"/>
            <a:endCxn id="24" idx="0"/>
          </p:cNvCxnSpPr>
          <p:nvPr/>
        </p:nvCxnSpPr>
        <p:spPr>
          <a:xfrm>
            <a:off x="4545749" y="2714010"/>
            <a:ext cx="10835" cy="671243"/>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24" idx="2"/>
            <a:endCxn id="20" idx="0"/>
          </p:cNvCxnSpPr>
          <p:nvPr/>
        </p:nvCxnSpPr>
        <p:spPr>
          <a:xfrm>
            <a:off x="4556584" y="3959170"/>
            <a:ext cx="0" cy="93831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4" idx="2"/>
            <a:endCxn id="22" idx="0"/>
          </p:cNvCxnSpPr>
          <p:nvPr/>
        </p:nvCxnSpPr>
        <p:spPr>
          <a:xfrm>
            <a:off x="4556584" y="3959170"/>
            <a:ext cx="2664312" cy="93831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483538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duotone>
              <a:schemeClr val="bg2">
                <a:shade val="45000"/>
                <a:satMod val="135000"/>
              </a:schemeClr>
              <a:prstClr val="white"/>
            </a:duotone>
          </a:blip>
          <a:srcRect l="1610" t="2915" r="3430" b="4554"/>
          <a:stretch/>
        </p:blipFill>
        <p:spPr>
          <a:xfrm>
            <a:off x="0" y="0"/>
            <a:ext cx="9144000" cy="6858000"/>
          </a:xfrm>
          <a:prstGeom prst="rect">
            <a:avLst/>
          </a:prstGeom>
        </p:spPr>
      </p:pic>
      <p:sp>
        <p:nvSpPr>
          <p:cNvPr id="5" name="Freeform 4"/>
          <p:cNvSpPr/>
          <p:nvPr/>
        </p:nvSpPr>
        <p:spPr>
          <a:xfrm>
            <a:off x="3357834" y="634314"/>
            <a:ext cx="2428335" cy="2428335"/>
          </a:xfrm>
          <a:custGeom>
            <a:avLst/>
            <a:gdLst>
              <a:gd name="connsiteX0" fmla="*/ 0 w 1765101"/>
              <a:gd name="connsiteY0" fmla="*/ 882551 h 1765101"/>
              <a:gd name="connsiteX1" fmla="*/ 882551 w 1765101"/>
              <a:gd name="connsiteY1" fmla="*/ 0 h 1765101"/>
              <a:gd name="connsiteX2" fmla="*/ 1765102 w 1765101"/>
              <a:gd name="connsiteY2" fmla="*/ 882551 h 1765101"/>
              <a:gd name="connsiteX3" fmla="*/ 882551 w 1765101"/>
              <a:gd name="connsiteY3" fmla="*/ 1765102 h 1765101"/>
              <a:gd name="connsiteX4" fmla="*/ 0 w 1765101"/>
              <a:gd name="connsiteY4" fmla="*/ 882551 h 176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01" h="1765101">
                <a:moveTo>
                  <a:pt x="0" y="882551"/>
                </a:moveTo>
                <a:cubicBezTo>
                  <a:pt x="0" y="395132"/>
                  <a:pt x="395132" y="0"/>
                  <a:pt x="882551" y="0"/>
                </a:cubicBezTo>
                <a:cubicBezTo>
                  <a:pt x="1369970" y="0"/>
                  <a:pt x="1765102" y="395132"/>
                  <a:pt x="1765102" y="882551"/>
                </a:cubicBezTo>
                <a:cubicBezTo>
                  <a:pt x="1765102" y="1369970"/>
                  <a:pt x="1369970" y="1765102"/>
                  <a:pt x="882551" y="1765102"/>
                </a:cubicBezTo>
                <a:cubicBezTo>
                  <a:pt x="395132" y="1765102"/>
                  <a:pt x="0" y="1369970"/>
                  <a:pt x="0" y="882551"/>
                </a:cubicBez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1513" tIns="291513" rIns="291513" bIns="291513" numCol="1" spcCol="1270" anchor="ctr" anchorCtr="0">
            <a:noAutofit/>
          </a:bodyPr>
          <a:lstStyle/>
          <a:p>
            <a:pPr lvl="0" algn="ctr" defTabSz="1155700">
              <a:lnSpc>
                <a:spcPct val="90000"/>
              </a:lnSpc>
              <a:spcBef>
                <a:spcPct val="0"/>
              </a:spcBef>
              <a:spcAft>
                <a:spcPct val="35000"/>
              </a:spcAft>
            </a:pPr>
            <a:r>
              <a:rPr lang="en-US" sz="2600" kern="1200" dirty="0" smtClean="0"/>
              <a:t>Write Failing Test</a:t>
            </a:r>
            <a:endParaRPr lang="en-US" sz="2600" kern="1200" dirty="0"/>
          </a:p>
        </p:txBody>
      </p:sp>
      <p:sp>
        <p:nvSpPr>
          <p:cNvPr id="6" name="Freeform 5"/>
          <p:cNvSpPr/>
          <p:nvPr/>
        </p:nvSpPr>
        <p:spPr>
          <a:xfrm rot="3600000">
            <a:off x="5151596" y="3003349"/>
            <a:ext cx="647510" cy="819562"/>
          </a:xfrm>
          <a:custGeom>
            <a:avLst/>
            <a:gdLst>
              <a:gd name="connsiteX0" fmla="*/ 0 w 470660"/>
              <a:gd name="connsiteY0" fmla="*/ 119144 h 595721"/>
              <a:gd name="connsiteX1" fmla="*/ 235330 w 470660"/>
              <a:gd name="connsiteY1" fmla="*/ 119144 h 595721"/>
              <a:gd name="connsiteX2" fmla="*/ 235330 w 470660"/>
              <a:gd name="connsiteY2" fmla="*/ 0 h 595721"/>
              <a:gd name="connsiteX3" fmla="*/ 470660 w 470660"/>
              <a:gd name="connsiteY3" fmla="*/ 297861 h 595721"/>
              <a:gd name="connsiteX4" fmla="*/ 235330 w 470660"/>
              <a:gd name="connsiteY4" fmla="*/ 595721 h 595721"/>
              <a:gd name="connsiteX5" fmla="*/ 235330 w 470660"/>
              <a:gd name="connsiteY5" fmla="*/ 476577 h 595721"/>
              <a:gd name="connsiteX6" fmla="*/ 0 w 470660"/>
              <a:gd name="connsiteY6" fmla="*/ 476577 h 595721"/>
              <a:gd name="connsiteX7" fmla="*/ 0 w 470660"/>
              <a:gd name="connsiteY7" fmla="*/ 119144 h 59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0" h="595721">
                <a:moveTo>
                  <a:pt x="0" y="119144"/>
                </a:moveTo>
                <a:lnTo>
                  <a:pt x="235330" y="119144"/>
                </a:lnTo>
                <a:lnTo>
                  <a:pt x="235330" y="0"/>
                </a:lnTo>
                <a:lnTo>
                  <a:pt x="470660" y="297861"/>
                </a:lnTo>
                <a:lnTo>
                  <a:pt x="235330" y="595721"/>
                </a:lnTo>
                <a:lnTo>
                  <a:pt x="235330" y="476577"/>
                </a:lnTo>
                <a:lnTo>
                  <a:pt x="0" y="476577"/>
                </a:lnTo>
                <a:lnTo>
                  <a:pt x="0" y="119144"/>
                </a:lnTo>
                <a:close/>
              </a:path>
            </a:pathLst>
          </a:custGeom>
        </p:spPr>
        <p:style>
          <a:lnRef idx="0">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119143" rIns="141197" bIns="119144" numCol="1" spcCol="1270" anchor="ctr" anchorCtr="0">
            <a:noAutofit/>
          </a:bodyPr>
          <a:lstStyle/>
          <a:p>
            <a:pPr lvl="0" algn="ctr" defTabSz="933450">
              <a:lnSpc>
                <a:spcPct val="90000"/>
              </a:lnSpc>
              <a:spcBef>
                <a:spcPct val="0"/>
              </a:spcBef>
              <a:spcAft>
                <a:spcPct val="35000"/>
              </a:spcAft>
            </a:pPr>
            <a:endParaRPr lang="en-US" sz="2100" kern="1200"/>
          </a:p>
        </p:txBody>
      </p:sp>
      <p:sp>
        <p:nvSpPr>
          <p:cNvPr id="7" name="Freeform 6"/>
          <p:cNvSpPr/>
          <p:nvPr/>
        </p:nvSpPr>
        <p:spPr>
          <a:xfrm>
            <a:off x="5182859" y="3795352"/>
            <a:ext cx="2428335" cy="2428335"/>
          </a:xfrm>
          <a:custGeom>
            <a:avLst/>
            <a:gdLst>
              <a:gd name="connsiteX0" fmla="*/ 0 w 1765101"/>
              <a:gd name="connsiteY0" fmla="*/ 882551 h 1765101"/>
              <a:gd name="connsiteX1" fmla="*/ 882551 w 1765101"/>
              <a:gd name="connsiteY1" fmla="*/ 0 h 1765101"/>
              <a:gd name="connsiteX2" fmla="*/ 1765102 w 1765101"/>
              <a:gd name="connsiteY2" fmla="*/ 882551 h 1765101"/>
              <a:gd name="connsiteX3" fmla="*/ 882551 w 1765101"/>
              <a:gd name="connsiteY3" fmla="*/ 1765102 h 1765101"/>
              <a:gd name="connsiteX4" fmla="*/ 0 w 1765101"/>
              <a:gd name="connsiteY4" fmla="*/ 882551 h 176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01" h="1765101">
                <a:moveTo>
                  <a:pt x="0" y="882551"/>
                </a:moveTo>
                <a:cubicBezTo>
                  <a:pt x="0" y="395132"/>
                  <a:pt x="395132" y="0"/>
                  <a:pt x="882551" y="0"/>
                </a:cubicBezTo>
                <a:cubicBezTo>
                  <a:pt x="1369970" y="0"/>
                  <a:pt x="1765102" y="395132"/>
                  <a:pt x="1765102" y="882551"/>
                </a:cubicBezTo>
                <a:cubicBezTo>
                  <a:pt x="1765102" y="1369970"/>
                  <a:pt x="1369970" y="1765102"/>
                  <a:pt x="882551" y="1765102"/>
                </a:cubicBezTo>
                <a:cubicBezTo>
                  <a:pt x="395132" y="1765102"/>
                  <a:pt x="0" y="1369970"/>
                  <a:pt x="0" y="882551"/>
                </a:cubicBez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91513" tIns="291513" rIns="291513" bIns="291513" numCol="1" spcCol="1270" anchor="ctr" anchorCtr="0">
            <a:noAutofit/>
          </a:bodyPr>
          <a:lstStyle/>
          <a:p>
            <a:pPr lvl="0" algn="ctr" defTabSz="1155700">
              <a:lnSpc>
                <a:spcPct val="90000"/>
              </a:lnSpc>
              <a:spcBef>
                <a:spcPct val="0"/>
              </a:spcBef>
              <a:spcAft>
                <a:spcPct val="35000"/>
              </a:spcAft>
            </a:pPr>
            <a:r>
              <a:rPr lang="en-US" sz="2600" kern="1200" dirty="0" smtClean="0"/>
              <a:t>Code to Pass Test</a:t>
            </a:r>
            <a:endParaRPr lang="en-US" sz="2600" kern="1200" dirty="0"/>
          </a:p>
        </p:txBody>
      </p:sp>
      <p:sp>
        <p:nvSpPr>
          <p:cNvPr id="8" name="Freeform 7"/>
          <p:cNvSpPr/>
          <p:nvPr/>
        </p:nvSpPr>
        <p:spPr>
          <a:xfrm>
            <a:off x="4266572" y="4599737"/>
            <a:ext cx="647511" cy="819564"/>
          </a:xfrm>
          <a:custGeom>
            <a:avLst/>
            <a:gdLst>
              <a:gd name="connsiteX0" fmla="*/ 0 w 470660"/>
              <a:gd name="connsiteY0" fmla="*/ 119144 h 595721"/>
              <a:gd name="connsiteX1" fmla="*/ 235330 w 470660"/>
              <a:gd name="connsiteY1" fmla="*/ 119144 h 595721"/>
              <a:gd name="connsiteX2" fmla="*/ 235330 w 470660"/>
              <a:gd name="connsiteY2" fmla="*/ 0 h 595721"/>
              <a:gd name="connsiteX3" fmla="*/ 470660 w 470660"/>
              <a:gd name="connsiteY3" fmla="*/ 297861 h 595721"/>
              <a:gd name="connsiteX4" fmla="*/ 235330 w 470660"/>
              <a:gd name="connsiteY4" fmla="*/ 595721 h 595721"/>
              <a:gd name="connsiteX5" fmla="*/ 235330 w 470660"/>
              <a:gd name="connsiteY5" fmla="*/ 476577 h 595721"/>
              <a:gd name="connsiteX6" fmla="*/ 0 w 470660"/>
              <a:gd name="connsiteY6" fmla="*/ 476577 h 595721"/>
              <a:gd name="connsiteX7" fmla="*/ 0 w 470660"/>
              <a:gd name="connsiteY7" fmla="*/ 119144 h 59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0" h="595721">
                <a:moveTo>
                  <a:pt x="470660" y="476577"/>
                </a:moveTo>
                <a:lnTo>
                  <a:pt x="235330" y="476577"/>
                </a:lnTo>
                <a:lnTo>
                  <a:pt x="235330" y="595721"/>
                </a:lnTo>
                <a:lnTo>
                  <a:pt x="0" y="297860"/>
                </a:lnTo>
                <a:lnTo>
                  <a:pt x="235330" y="0"/>
                </a:lnTo>
                <a:lnTo>
                  <a:pt x="235330" y="119144"/>
                </a:lnTo>
                <a:lnTo>
                  <a:pt x="470660" y="119144"/>
                </a:lnTo>
                <a:lnTo>
                  <a:pt x="470660" y="476577"/>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1198" tIns="119145" rIns="1" bIns="119144" numCol="1" spcCol="1270" anchor="ctr" anchorCtr="0">
            <a:noAutofit/>
          </a:bodyPr>
          <a:lstStyle/>
          <a:p>
            <a:pPr lvl="0" algn="ctr" defTabSz="933450">
              <a:lnSpc>
                <a:spcPct val="90000"/>
              </a:lnSpc>
              <a:spcBef>
                <a:spcPct val="0"/>
              </a:spcBef>
              <a:spcAft>
                <a:spcPct val="35000"/>
              </a:spcAft>
            </a:pPr>
            <a:endParaRPr lang="en-US" sz="2100" kern="1200"/>
          </a:p>
        </p:txBody>
      </p:sp>
      <p:sp>
        <p:nvSpPr>
          <p:cNvPr id="9" name="Freeform 8"/>
          <p:cNvSpPr/>
          <p:nvPr/>
        </p:nvSpPr>
        <p:spPr>
          <a:xfrm>
            <a:off x="1532807" y="3795352"/>
            <a:ext cx="2428335" cy="2428335"/>
          </a:xfrm>
          <a:custGeom>
            <a:avLst/>
            <a:gdLst>
              <a:gd name="connsiteX0" fmla="*/ 0 w 1765101"/>
              <a:gd name="connsiteY0" fmla="*/ 882551 h 1765101"/>
              <a:gd name="connsiteX1" fmla="*/ 882551 w 1765101"/>
              <a:gd name="connsiteY1" fmla="*/ 0 h 1765101"/>
              <a:gd name="connsiteX2" fmla="*/ 1765102 w 1765101"/>
              <a:gd name="connsiteY2" fmla="*/ 882551 h 1765101"/>
              <a:gd name="connsiteX3" fmla="*/ 882551 w 1765101"/>
              <a:gd name="connsiteY3" fmla="*/ 1765102 h 1765101"/>
              <a:gd name="connsiteX4" fmla="*/ 0 w 1765101"/>
              <a:gd name="connsiteY4" fmla="*/ 882551 h 1765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5101" h="1765101">
                <a:moveTo>
                  <a:pt x="0" y="882551"/>
                </a:moveTo>
                <a:cubicBezTo>
                  <a:pt x="0" y="395132"/>
                  <a:pt x="395132" y="0"/>
                  <a:pt x="882551" y="0"/>
                </a:cubicBezTo>
                <a:cubicBezTo>
                  <a:pt x="1369970" y="0"/>
                  <a:pt x="1765102" y="395132"/>
                  <a:pt x="1765102" y="882551"/>
                </a:cubicBezTo>
                <a:cubicBezTo>
                  <a:pt x="1765102" y="1369970"/>
                  <a:pt x="1369970" y="1765102"/>
                  <a:pt x="882551" y="1765102"/>
                </a:cubicBezTo>
                <a:cubicBezTo>
                  <a:pt x="395132" y="1765102"/>
                  <a:pt x="0" y="1369970"/>
                  <a:pt x="0" y="882551"/>
                </a:cubicBezTo>
                <a:close/>
              </a:path>
            </a:pathLst>
          </a:custGeom>
          <a:solidFill>
            <a:schemeClr val="tx2">
              <a:lumMod val="60000"/>
              <a:lumOff val="4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1513" tIns="291513" rIns="291513" bIns="291513" numCol="1" spcCol="1270" anchor="ctr" anchorCtr="0">
            <a:noAutofit/>
          </a:bodyPr>
          <a:lstStyle/>
          <a:p>
            <a:pPr lvl="0" algn="ctr" defTabSz="1155700">
              <a:lnSpc>
                <a:spcPct val="90000"/>
              </a:lnSpc>
              <a:spcBef>
                <a:spcPct val="0"/>
              </a:spcBef>
              <a:spcAft>
                <a:spcPct val="35000"/>
              </a:spcAft>
            </a:pPr>
            <a:r>
              <a:rPr lang="en-US" sz="2600" kern="1200" dirty="0" smtClean="0"/>
              <a:t>Refactor</a:t>
            </a:r>
            <a:endParaRPr lang="en-US" sz="2600" kern="1200" dirty="0"/>
          </a:p>
        </p:txBody>
      </p:sp>
      <p:sp>
        <p:nvSpPr>
          <p:cNvPr id="10" name="Freeform 9"/>
          <p:cNvSpPr/>
          <p:nvPr/>
        </p:nvSpPr>
        <p:spPr>
          <a:xfrm rot="18000000">
            <a:off x="3326570" y="3035090"/>
            <a:ext cx="647510" cy="819562"/>
          </a:xfrm>
          <a:custGeom>
            <a:avLst/>
            <a:gdLst>
              <a:gd name="connsiteX0" fmla="*/ 0 w 470660"/>
              <a:gd name="connsiteY0" fmla="*/ 119144 h 595721"/>
              <a:gd name="connsiteX1" fmla="*/ 235330 w 470660"/>
              <a:gd name="connsiteY1" fmla="*/ 119144 h 595721"/>
              <a:gd name="connsiteX2" fmla="*/ 235330 w 470660"/>
              <a:gd name="connsiteY2" fmla="*/ 0 h 595721"/>
              <a:gd name="connsiteX3" fmla="*/ 470660 w 470660"/>
              <a:gd name="connsiteY3" fmla="*/ 297861 h 595721"/>
              <a:gd name="connsiteX4" fmla="*/ 235330 w 470660"/>
              <a:gd name="connsiteY4" fmla="*/ 595721 h 595721"/>
              <a:gd name="connsiteX5" fmla="*/ 235330 w 470660"/>
              <a:gd name="connsiteY5" fmla="*/ 476577 h 595721"/>
              <a:gd name="connsiteX6" fmla="*/ 0 w 470660"/>
              <a:gd name="connsiteY6" fmla="*/ 476577 h 595721"/>
              <a:gd name="connsiteX7" fmla="*/ 0 w 470660"/>
              <a:gd name="connsiteY7" fmla="*/ 119144 h 59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0" h="595721">
                <a:moveTo>
                  <a:pt x="0" y="119144"/>
                </a:moveTo>
                <a:lnTo>
                  <a:pt x="235330" y="119144"/>
                </a:lnTo>
                <a:lnTo>
                  <a:pt x="235330" y="0"/>
                </a:lnTo>
                <a:lnTo>
                  <a:pt x="470660" y="297861"/>
                </a:lnTo>
                <a:lnTo>
                  <a:pt x="235330" y="595721"/>
                </a:lnTo>
                <a:lnTo>
                  <a:pt x="235330" y="476577"/>
                </a:lnTo>
                <a:lnTo>
                  <a:pt x="0" y="476577"/>
                </a:lnTo>
                <a:lnTo>
                  <a:pt x="0" y="119144"/>
                </a:lnTo>
                <a:close/>
              </a:path>
            </a:pathLst>
          </a:custGeom>
          <a:solidFill>
            <a:schemeClr val="tx2">
              <a:lumMod val="60000"/>
              <a:lumOff val="40000"/>
            </a:schemeClr>
          </a:solidFill>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 tIns="119144" rIns="141198" bIns="119143" numCol="1" spcCol="1270" anchor="ctr" anchorCtr="0">
            <a:noAutofit/>
          </a:bodyPr>
          <a:lstStyle/>
          <a:p>
            <a:pPr lvl="0" algn="ctr" defTabSz="933450">
              <a:lnSpc>
                <a:spcPct val="90000"/>
              </a:lnSpc>
              <a:spcBef>
                <a:spcPct val="0"/>
              </a:spcBef>
              <a:spcAft>
                <a:spcPct val="35000"/>
              </a:spcAft>
            </a:pPr>
            <a:endParaRPr lang="en-US" sz="2100" kern="1200"/>
          </a:p>
        </p:txBody>
      </p:sp>
    </p:spTree>
    <p:extLst>
      <p:ext uri="{BB962C8B-B14F-4D97-AF65-F5344CB8AC3E}">
        <p14:creationId xmlns:p14="http://schemas.microsoft.com/office/powerpoint/2010/main" val="357827770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53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384300" y="0"/>
            <a:ext cx="6357347" cy="6858000"/>
          </a:xfrm>
          <a:prstGeom prst="rect">
            <a:avLst/>
          </a:prstGeom>
        </p:spPr>
      </p:pic>
      <p:sp>
        <p:nvSpPr>
          <p:cNvPr id="2" name="Title 1"/>
          <p:cNvSpPr>
            <a:spLocks noGrp="1"/>
          </p:cNvSpPr>
          <p:nvPr>
            <p:ph type="title"/>
          </p:nvPr>
        </p:nvSpPr>
        <p:spPr/>
        <p:txBody>
          <a:bodyPr/>
          <a:lstStyle/>
          <a:p>
            <a:r>
              <a:rPr lang="en-US" dirty="0" smtClean="0"/>
              <a:t>Common TDD Misconceptions</a:t>
            </a:r>
            <a:endParaRPr lang="en-US" dirty="0"/>
          </a:p>
        </p:txBody>
      </p:sp>
      <p:sp>
        <p:nvSpPr>
          <p:cNvPr id="3" name="Content Placeholder 2"/>
          <p:cNvSpPr>
            <a:spLocks noGrp="1"/>
          </p:cNvSpPr>
          <p:nvPr>
            <p:ph idx="1"/>
          </p:nvPr>
        </p:nvSpPr>
        <p:spPr>
          <a:xfrm>
            <a:off x="457200" y="1993901"/>
            <a:ext cx="8229600" cy="3721100"/>
          </a:xfrm>
        </p:spPr>
        <p:txBody>
          <a:bodyPr>
            <a:normAutofit/>
          </a:bodyPr>
          <a:lstStyle/>
          <a:p>
            <a:r>
              <a:rPr lang="en-US" dirty="0" smtClean="0"/>
              <a:t>TDD is just writing tests</a:t>
            </a:r>
          </a:p>
          <a:p>
            <a:r>
              <a:rPr lang="en-US" dirty="0" smtClean="0"/>
              <a:t>Writing the test first</a:t>
            </a:r>
          </a:p>
          <a:p>
            <a:r>
              <a:rPr lang="en-US" dirty="0" smtClean="0"/>
              <a:t>Write </a:t>
            </a:r>
            <a:r>
              <a:rPr lang="en-US" b="1" dirty="0" smtClean="0"/>
              <a:t>TONS </a:t>
            </a:r>
            <a:r>
              <a:rPr lang="en-US" dirty="0" smtClean="0"/>
              <a:t>of tests before writing any code</a:t>
            </a:r>
          </a:p>
          <a:p>
            <a:r>
              <a:rPr lang="en-US" dirty="0" smtClean="0"/>
              <a:t>Difficult tests represent difficult problems</a:t>
            </a:r>
          </a:p>
          <a:p>
            <a:r>
              <a:rPr lang="en-US" dirty="0" smtClean="0"/>
              <a:t>Bad tests are worse than no tests</a:t>
            </a:r>
          </a:p>
        </p:txBody>
      </p:sp>
    </p:spTree>
    <p:extLst>
      <p:ext uri="{BB962C8B-B14F-4D97-AF65-F5344CB8AC3E}">
        <p14:creationId xmlns:p14="http://schemas.microsoft.com/office/powerpoint/2010/main" val="364379470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15000"/>
          </a:blip>
          <a:stretch>
            <a:fillRect/>
          </a:stretch>
        </p:blipFill>
        <p:spPr>
          <a:xfrm>
            <a:off x="4394200" y="431800"/>
            <a:ext cx="4749800" cy="4826000"/>
          </a:xfrm>
          <a:prstGeom prst="rect">
            <a:avLst/>
          </a:prstGeom>
        </p:spPr>
      </p:pic>
      <p:sp>
        <p:nvSpPr>
          <p:cNvPr id="2" name="Title 1"/>
          <p:cNvSpPr>
            <a:spLocks noGrp="1"/>
          </p:cNvSpPr>
          <p:nvPr>
            <p:ph type="title"/>
          </p:nvPr>
        </p:nvSpPr>
        <p:spPr/>
        <p:txBody>
          <a:bodyPr>
            <a:normAutofit/>
          </a:bodyPr>
          <a:lstStyle/>
          <a:p>
            <a:r>
              <a:rPr lang="en-US" dirty="0"/>
              <a:t>Okay, but why is TDD good?</a:t>
            </a:r>
            <a:endParaRPr lang="en-US" dirty="0"/>
          </a:p>
        </p:txBody>
      </p:sp>
      <p:sp>
        <p:nvSpPr>
          <p:cNvPr id="3" name="Content Placeholder 2"/>
          <p:cNvSpPr>
            <a:spLocks noGrp="1"/>
          </p:cNvSpPr>
          <p:nvPr>
            <p:ph idx="1"/>
          </p:nvPr>
        </p:nvSpPr>
        <p:spPr>
          <a:xfrm>
            <a:off x="457200" y="1600200"/>
            <a:ext cx="8229600" cy="4749799"/>
          </a:xfrm>
        </p:spPr>
        <p:txBody>
          <a:bodyPr>
            <a:normAutofit/>
          </a:bodyPr>
          <a:lstStyle/>
          <a:p>
            <a:r>
              <a:rPr lang="en-US" dirty="0" smtClean="0"/>
              <a:t># of Bugs</a:t>
            </a:r>
          </a:p>
          <a:p>
            <a:pPr lvl="1"/>
            <a:r>
              <a:rPr lang="en-US" dirty="0" smtClean="0"/>
              <a:t>Failing tests</a:t>
            </a:r>
          </a:p>
          <a:p>
            <a:r>
              <a:rPr lang="en-US" dirty="0" smtClean="0"/>
              <a:t>Documentation / Readability</a:t>
            </a:r>
          </a:p>
          <a:p>
            <a:pPr lvl="1"/>
            <a:r>
              <a:rPr lang="en-US" dirty="0" smtClean="0"/>
              <a:t>Self-documenting</a:t>
            </a:r>
          </a:p>
          <a:p>
            <a:r>
              <a:rPr lang="en-US" dirty="0" smtClean="0"/>
              <a:t>Modularity / Extensibility</a:t>
            </a:r>
          </a:p>
          <a:p>
            <a:pPr lvl="1"/>
            <a:r>
              <a:rPr lang="en-US" dirty="0" smtClean="0"/>
              <a:t>Dependency Injection, Safety Net</a:t>
            </a:r>
          </a:p>
          <a:p>
            <a:r>
              <a:rPr lang="en-US" dirty="0" smtClean="0"/>
              <a:t>Efficiency (ex. runtime)</a:t>
            </a:r>
          </a:p>
          <a:p>
            <a:pPr lvl="1"/>
            <a:r>
              <a:rPr lang="en-US" dirty="0" smtClean="0"/>
              <a:t>Okay maybe TDD doesn’t do this (can it?)</a:t>
            </a:r>
          </a:p>
        </p:txBody>
      </p:sp>
    </p:spTree>
    <p:extLst>
      <p:ext uri="{BB962C8B-B14F-4D97-AF65-F5344CB8AC3E}">
        <p14:creationId xmlns:p14="http://schemas.microsoft.com/office/powerpoint/2010/main" val="369336361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57000"/>
                    </a14:imgEffect>
                    <a14:imgEffect>
                      <a14:brightnessContrast bright="26000"/>
                    </a14:imgEffect>
                  </a14:imgLayer>
                </a14:imgProps>
              </a:ext>
            </a:extLst>
          </a:blip>
          <a:stretch>
            <a:fillRect/>
          </a:stretch>
        </p:blipFill>
        <p:spPr>
          <a:xfrm>
            <a:off x="5131608" y="3809999"/>
            <a:ext cx="3758392" cy="2662621"/>
          </a:xfrm>
          <a:prstGeom prst="rect">
            <a:avLst/>
          </a:prstGeom>
        </p:spPr>
      </p:pic>
      <p:sp>
        <p:nvSpPr>
          <p:cNvPr id="2" name="Title 1"/>
          <p:cNvSpPr>
            <a:spLocks noGrp="1"/>
          </p:cNvSpPr>
          <p:nvPr>
            <p:ph type="title"/>
          </p:nvPr>
        </p:nvSpPr>
        <p:spPr/>
        <p:txBody>
          <a:bodyPr>
            <a:normAutofit/>
          </a:bodyPr>
          <a:lstStyle/>
          <a:p>
            <a:r>
              <a:rPr lang="en-US" dirty="0" smtClean="0"/>
              <a:t>Additional Benefits of TDD</a:t>
            </a:r>
            <a:endParaRPr lang="en-US" dirty="0"/>
          </a:p>
        </p:txBody>
      </p:sp>
      <p:sp>
        <p:nvSpPr>
          <p:cNvPr id="3" name="Content Placeholder 2"/>
          <p:cNvSpPr>
            <a:spLocks noGrp="1"/>
          </p:cNvSpPr>
          <p:nvPr>
            <p:ph idx="1"/>
          </p:nvPr>
        </p:nvSpPr>
        <p:spPr/>
        <p:txBody>
          <a:bodyPr>
            <a:normAutofit/>
          </a:bodyPr>
          <a:lstStyle/>
          <a:p>
            <a:r>
              <a:rPr lang="en-US" dirty="0" smtClean="0"/>
              <a:t>Feedback on “quality” of code</a:t>
            </a:r>
          </a:p>
          <a:p>
            <a:r>
              <a:rPr lang="en-US" dirty="0" smtClean="0"/>
              <a:t>Focus</a:t>
            </a:r>
          </a:p>
          <a:p>
            <a:r>
              <a:rPr lang="en-US" dirty="0" smtClean="0"/>
              <a:t>Debug units, not systems</a:t>
            </a:r>
          </a:p>
          <a:p>
            <a:r>
              <a:rPr lang="en-US" dirty="0" smtClean="0"/>
              <a:t>Safety Net</a:t>
            </a:r>
          </a:p>
          <a:p>
            <a:r>
              <a:rPr lang="en-US" dirty="0" smtClean="0"/>
              <a:t>Speed  (controversial)</a:t>
            </a:r>
          </a:p>
          <a:p>
            <a:r>
              <a:rPr lang="en-US" dirty="0" smtClean="0"/>
              <a:t>Shared Code Ownership</a:t>
            </a:r>
          </a:p>
          <a:p>
            <a:pPr marL="0" indent="0">
              <a:buNone/>
            </a:pPr>
            <a:endParaRPr lang="en-US" dirty="0" smtClean="0"/>
          </a:p>
          <a:p>
            <a:endParaRPr lang="en-US" dirty="0" smtClean="0"/>
          </a:p>
        </p:txBody>
      </p:sp>
    </p:spTree>
    <p:extLst>
      <p:ext uri="{BB962C8B-B14F-4D97-AF65-F5344CB8AC3E}">
        <p14:creationId xmlns:p14="http://schemas.microsoft.com/office/powerpoint/2010/main" val="240722595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8832" y="3937000"/>
            <a:ext cx="5355168" cy="2921000"/>
          </a:xfrm>
          <a:prstGeom prst="rect">
            <a:avLst/>
          </a:prstGeom>
        </p:spPr>
      </p:pic>
      <p:sp>
        <p:nvSpPr>
          <p:cNvPr id="2" name="Title 1"/>
          <p:cNvSpPr>
            <a:spLocks noGrp="1"/>
          </p:cNvSpPr>
          <p:nvPr>
            <p:ph type="title"/>
          </p:nvPr>
        </p:nvSpPr>
        <p:spPr/>
        <p:txBody>
          <a:bodyPr/>
          <a:lstStyle/>
          <a:p>
            <a:r>
              <a:rPr lang="en-US" dirty="0" smtClean="0"/>
              <a:t>TDD pitfalls</a:t>
            </a:r>
            <a:endParaRPr lang="en-US" dirty="0"/>
          </a:p>
        </p:txBody>
      </p:sp>
      <p:sp>
        <p:nvSpPr>
          <p:cNvPr id="3" name="Content Placeholder 2"/>
          <p:cNvSpPr>
            <a:spLocks noGrp="1"/>
          </p:cNvSpPr>
          <p:nvPr>
            <p:ph idx="1"/>
          </p:nvPr>
        </p:nvSpPr>
        <p:spPr/>
        <p:txBody>
          <a:bodyPr>
            <a:normAutofit/>
          </a:bodyPr>
          <a:lstStyle/>
          <a:p>
            <a:r>
              <a:rPr lang="en-US" dirty="0" smtClean="0"/>
              <a:t>I have a legacy system. I can’t write unit tests</a:t>
            </a:r>
          </a:p>
          <a:p>
            <a:r>
              <a:rPr lang="en-US" dirty="0" smtClean="0"/>
              <a:t>Writing tests is hard to do</a:t>
            </a:r>
          </a:p>
          <a:p>
            <a:r>
              <a:rPr lang="en-US" dirty="0" smtClean="0"/>
              <a:t>I don’t understand what tests to write</a:t>
            </a:r>
          </a:p>
          <a:p>
            <a:r>
              <a:rPr lang="en-US" dirty="0" smtClean="0"/>
              <a:t>This is taking too long</a:t>
            </a:r>
          </a:p>
          <a:p>
            <a:endParaRPr lang="en-US" dirty="0" smtClean="0"/>
          </a:p>
          <a:p>
            <a:endParaRPr lang="en-US" dirty="0" smtClean="0"/>
          </a:p>
        </p:txBody>
      </p:sp>
    </p:spTree>
    <p:extLst>
      <p:ext uri="{BB962C8B-B14F-4D97-AF65-F5344CB8AC3E}">
        <p14:creationId xmlns:p14="http://schemas.microsoft.com/office/powerpoint/2010/main" val="29330229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aturation sat="78000"/>
                    </a14:imgEffect>
                    <a14:imgEffect>
                      <a14:brightnessContrast bright="-20000"/>
                    </a14:imgEffect>
                  </a14:imgLayer>
                </a14:imgProps>
              </a:ext>
            </a:extLst>
          </a:blip>
          <a:stretch>
            <a:fillRect/>
          </a:stretch>
        </p:blipFill>
        <p:spPr>
          <a:xfrm>
            <a:off x="-5040" y="1574800"/>
            <a:ext cx="9149040" cy="3873500"/>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5000" y1="35625" x2="75000" y2="37188"/>
                        <a14:foregroundMark x1="69805" y1="13750" x2="69805" y2="13750"/>
                        <a14:foregroundMark x1="59091" y1="34688" x2="59091" y2="34688"/>
                        <a14:foregroundMark x1="74026" y1="16875" x2="74026" y2="16875"/>
                      </a14:backgroundRemoval>
                    </a14:imgEffect>
                  </a14:imgLayer>
                </a14:imgProps>
              </a:ext>
            </a:extLst>
          </a:blip>
          <a:stretch>
            <a:fillRect/>
          </a:stretch>
        </p:blipFill>
        <p:spPr>
          <a:xfrm>
            <a:off x="2895600" y="1574800"/>
            <a:ext cx="3162300" cy="3035300"/>
          </a:xfrm>
          <a:prstGeom prst="rect">
            <a:avLst/>
          </a:prstGeom>
        </p:spPr>
      </p:pic>
      <p:sp>
        <p:nvSpPr>
          <p:cNvPr id="6" name="Title 5"/>
          <p:cNvSpPr>
            <a:spLocks noGrp="1"/>
          </p:cNvSpPr>
          <p:nvPr>
            <p:ph type="title"/>
          </p:nvPr>
        </p:nvSpPr>
        <p:spPr/>
        <p:txBody>
          <a:bodyPr/>
          <a:lstStyle/>
          <a:p>
            <a:r>
              <a:rPr lang="en-US" dirty="0" smtClean="0"/>
              <a:t>If testing is hard…</a:t>
            </a:r>
            <a:endParaRPr lang="en-US" dirty="0"/>
          </a:p>
        </p:txBody>
      </p:sp>
      <p:sp>
        <p:nvSpPr>
          <p:cNvPr id="9" name="Title 5"/>
          <p:cNvSpPr txBox="1">
            <a:spLocks/>
          </p:cNvSpPr>
          <p:nvPr/>
        </p:nvSpPr>
        <p:spPr>
          <a:xfrm>
            <a:off x="457200" y="544830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Revisit the design</a:t>
            </a:r>
            <a:endParaRPr lang="en-US" dirty="0"/>
          </a:p>
        </p:txBody>
      </p:sp>
    </p:spTree>
    <p:extLst>
      <p:ext uri="{BB962C8B-B14F-4D97-AF65-F5344CB8AC3E}">
        <p14:creationId xmlns:p14="http://schemas.microsoft.com/office/powerpoint/2010/main" val="327876292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82012677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0"/>
            <a:ext cx="5171946" cy="6858000"/>
          </a:xfrm>
          <a:prstGeom prst="rect">
            <a:avLst/>
          </a:prstGeom>
        </p:spPr>
      </p:pic>
    </p:spTree>
    <p:extLst>
      <p:ext uri="{BB962C8B-B14F-4D97-AF65-F5344CB8AC3E}">
        <p14:creationId xmlns:p14="http://schemas.microsoft.com/office/powerpoint/2010/main" val="222749258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TextBox 3"/>
          <p:cNvSpPr txBox="1"/>
          <p:nvPr/>
        </p:nvSpPr>
        <p:spPr>
          <a:xfrm>
            <a:off x="3223192" y="455446"/>
            <a:ext cx="2522464" cy="6247864"/>
          </a:xfrm>
          <a:prstGeom prst="rect">
            <a:avLst/>
          </a:prstGeom>
          <a:noFill/>
        </p:spPr>
        <p:txBody>
          <a:bodyPr wrap="square" rtlCol="0">
            <a:spAutoFit/>
          </a:bodyPr>
          <a:lstStyle/>
          <a:p>
            <a:r>
              <a:rPr lang="en-US" sz="40000" dirty="0" smtClean="0"/>
              <a:t>?</a:t>
            </a:r>
            <a:endParaRPr lang="en-US" sz="40000" dirty="0"/>
          </a:p>
        </p:txBody>
      </p:sp>
    </p:spTree>
    <p:extLst>
      <p:ext uri="{BB962C8B-B14F-4D97-AF65-F5344CB8AC3E}">
        <p14:creationId xmlns:p14="http://schemas.microsoft.com/office/powerpoint/2010/main" val="372143488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decide?</a:t>
            </a:r>
            <a:endParaRPr lang="en-US" dirty="0"/>
          </a:p>
        </p:txBody>
      </p:sp>
      <p:pic>
        <p:nvPicPr>
          <p:cNvPr id="19" name="Picture 18"/>
          <p:cNvPicPr>
            <a:picLocks noChangeAspect="1"/>
          </p:cNvPicPr>
          <p:nvPr/>
        </p:nvPicPr>
        <p:blipFill>
          <a:blip r:embed="rId3"/>
          <a:stretch>
            <a:fillRect/>
          </a:stretch>
        </p:blipFill>
        <p:spPr>
          <a:xfrm>
            <a:off x="279400" y="2550886"/>
            <a:ext cx="2171700" cy="3746500"/>
          </a:xfrm>
          <a:prstGeom prst="rect">
            <a:avLst/>
          </a:prstGeom>
        </p:spPr>
      </p:pic>
      <p:sp>
        <p:nvSpPr>
          <p:cNvPr id="21" name="Cloud Callout 20"/>
          <p:cNvSpPr/>
          <p:nvPr/>
        </p:nvSpPr>
        <p:spPr>
          <a:xfrm>
            <a:off x="1233715" y="1417638"/>
            <a:ext cx="1625600" cy="1313543"/>
          </a:xfrm>
          <a:prstGeom prst="cloudCallou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rotWithShape="1">
          <a:blip r:embed="rId4">
            <a:extLst>
              <a:ext uri="{BEBA8EAE-BF5A-486C-A8C5-ECC9F3942E4B}">
                <a14:imgProps xmlns:a14="http://schemas.microsoft.com/office/drawing/2010/main">
                  <a14:imgLayer r:embed="rId5">
                    <a14:imgEffect>
                      <a14:backgroundRemoval t="1810" b="50679" l="2193" r="50439"/>
                    </a14:imgEffect>
                  </a14:imgLayer>
                </a14:imgProps>
              </a:ext>
            </a:extLst>
          </a:blip>
          <a:srcRect r="50000" b="50089"/>
          <a:stretch/>
        </p:blipFill>
        <p:spPr>
          <a:xfrm>
            <a:off x="5837471" y="5305261"/>
            <a:ext cx="865351" cy="837291"/>
          </a:xfrm>
          <a:prstGeom prst="rect">
            <a:avLst/>
          </a:prstGeom>
        </p:spPr>
      </p:pic>
      <p:pic>
        <p:nvPicPr>
          <p:cNvPr id="45" name="Picture 44"/>
          <p:cNvPicPr>
            <a:picLocks noChangeAspect="1"/>
          </p:cNvPicPr>
          <p:nvPr/>
        </p:nvPicPr>
        <p:blipFill rotWithShape="1">
          <a:blip r:embed="rId4">
            <a:extLst>
              <a:ext uri="{BEBA8EAE-BF5A-486C-A8C5-ECC9F3942E4B}">
                <a14:imgProps xmlns:a14="http://schemas.microsoft.com/office/drawing/2010/main">
                  <a14:imgLayer r:embed="rId5">
                    <a14:imgEffect>
                      <a14:backgroundRemoval t="1810" b="50679" l="2193" r="50439"/>
                    </a14:imgEffect>
                  </a14:imgLayer>
                </a14:imgProps>
              </a:ext>
            </a:extLst>
          </a:blip>
          <a:srcRect r="50000" b="50089"/>
          <a:stretch/>
        </p:blipFill>
        <p:spPr>
          <a:xfrm>
            <a:off x="1585749" y="1580979"/>
            <a:ext cx="865351" cy="837291"/>
          </a:xfrm>
          <a:prstGeom prst="rect">
            <a:avLst/>
          </a:prstGeom>
        </p:spPr>
      </p:pic>
      <p:pic>
        <p:nvPicPr>
          <p:cNvPr id="46" name="Picture 45"/>
          <p:cNvPicPr>
            <a:picLocks noChangeAspect="1"/>
          </p:cNvPicPr>
          <p:nvPr/>
        </p:nvPicPr>
        <p:blipFill rotWithShape="1">
          <a:blip r:embed="rId4">
            <a:extLst>
              <a:ext uri="{BEBA8EAE-BF5A-486C-A8C5-ECC9F3942E4B}">
                <a14:imgProps xmlns:a14="http://schemas.microsoft.com/office/drawing/2010/main">
                  <a14:imgLayer r:embed="rId6">
                    <a14:imgEffect>
                      <a14:backgroundRemoval t="1810" b="50679" l="2193" r="50439"/>
                    </a14:imgEffect>
                  </a14:imgLayer>
                </a14:imgProps>
              </a:ext>
            </a:extLst>
          </a:blip>
          <a:srcRect r="50000" b="50089"/>
          <a:stretch/>
        </p:blipFill>
        <p:spPr>
          <a:xfrm>
            <a:off x="4972120" y="1580979"/>
            <a:ext cx="865351" cy="837291"/>
          </a:xfrm>
          <a:prstGeom prst="rect">
            <a:avLst/>
          </a:prstGeom>
        </p:spPr>
      </p:pic>
      <p:cxnSp>
        <p:nvCxnSpPr>
          <p:cNvPr id="53" name="Straight Arrow Connector 52"/>
          <p:cNvCxnSpPr/>
          <p:nvPr/>
        </p:nvCxnSpPr>
        <p:spPr>
          <a:xfrm flipH="1">
            <a:off x="2227948" y="2418270"/>
            <a:ext cx="2852427" cy="1398987"/>
          </a:xfrm>
          <a:prstGeom prst="straightConnector1">
            <a:avLst/>
          </a:prstGeom>
          <a:ln w="101600" cap="rnd">
            <a:solidFill>
              <a:schemeClr val="accent1">
                <a:lumMod val="60000"/>
                <a:lumOff val="40000"/>
              </a:schemeClr>
            </a:solidFill>
            <a:round/>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227947" y="4151089"/>
            <a:ext cx="3609524" cy="1266410"/>
          </a:xfrm>
          <a:prstGeom prst="straightConnector1">
            <a:avLst/>
          </a:prstGeom>
          <a:ln w="101600" cap="rnd">
            <a:solidFill>
              <a:schemeClr val="accent1">
                <a:lumMod val="60000"/>
                <a:lumOff val="40000"/>
              </a:schemeClr>
            </a:solidFill>
            <a:round/>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667635" y="2418270"/>
            <a:ext cx="418654" cy="369332"/>
          </a:xfrm>
          <a:prstGeom prst="rect">
            <a:avLst/>
          </a:prstGeom>
          <a:noFill/>
        </p:spPr>
        <p:txBody>
          <a:bodyPr wrap="none" rtlCol="0">
            <a:spAutoFit/>
          </a:bodyPr>
          <a:lstStyle/>
          <a:p>
            <a:r>
              <a:rPr lang="en-US" dirty="0" smtClean="0"/>
              <a:t>$$</a:t>
            </a:r>
            <a:endParaRPr lang="en-US" dirty="0"/>
          </a:p>
        </p:txBody>
      </p:sp>
      <p:sp>
        <p:nvSpPr>
          <p:cNvPr id="37" name="TextBox 36"/>
          <p:cNvSpPr txBox="1"/>
          <p:nvPr/>
        </p:nvSpPr>
        <p:spPr>
          <a:xfrm>
            <a:off x="4433831" y="4505448"/>
            <a:ext cx="295239" cy="369332"/>
          </a:xfrm>
          <a:prstGeom prst="rect">
            <a:avLst/>
          </a:prstGeom>
          <a:noFill/>
        </p:spPr>
        <p:txBody>
          <a:bodyPr wrap="square" rtlCol="0">
            <a:spAutoFit/>
          </a:bodyPr>
          <a:lstStyle/>
          <a:p>
            <a:r>
              <a:rPr lang="en-US" dirty="0" smtClean="0"/>
              <a:t>$</a:t>
            </a:r>
            <a:endParaRPr lang="en-US" dirty="0"/>
          </a:p>
        </p:txBody>
      </p:sp>
      <p:pic>
        <p:nvPicPr>
          <p:cNvPr id="10" name="Picture 9"/>
          <p:cNvPicPr>
            <a:picLocks noChangeAspect="1"/>
          </p:cNvPicPr>
          <p:nvPr/>
        </p:nvPicPr>
        <p:blipFill>
          <a:blip r:embed="rId7"/>
          <a:stretch>
            <a:fillRect/>
          </a:stretch>
        </p:blipFill>
        <p:spPr>
          <a:xfrm>
            <a:off x="5930854" y="1417638"/>
            <a:ext cx="2194228" cy="1232877"/>
          </a:xfrm>
          <a:prstGeom prst="rect">
            <a:avLst/>
          </a:prstGeom>
        </p:spPr>
      </p:pic>
      <p:pic>
        <p:nvPicPr>
          <p:cNvPr id="3" name="Picture 2"/>
          <p:cNvPicPr>
            <a:picLocks noChangeAspect="1"/>
          </p:cNvPicPr>
          <p:nvPr/>
        </p:nvPicPr>
        <p:blipFill>
          <a:blip r:embed="rId8"/>
          <a:stretch>
            <a:fillRect/>
          </a:stretch>
        </p:blipFill>
        <p:spPr>
          <a:xfrm>
            <a:off x="6688675" y="5009174"/>
            <a:ext cx="2194228" cy="1622552"/>
          </a:xfrm>
          <a:prstGeom prst="rect">
            <a:avLst/>
          </a:prstGeom>
        </p:spPr>
      </p:pic>
      <p:sp>
        <p:nvSpPr>
          <p:cNvPr id="14" name="TextBox 13"/>
          <p:cNvSpPr txBox="1"/>
          <p:nvPr/>
        </p:nvSpPr>
        <p:spPr>
          <a:xfrm>
            <a:off x="279400" y="5862285"/>
            <a:ext cx="2126504" cy="769441"/>
          </a:xfrm>
          <a:prstGeom prst="rect">
            <a:avLst/>
          </a:prstGeom>
          <a:noFill/>
        </p:spPr>
        <p:txBody>
          <a:bodyPr wrap="none" rtlCol="0">
            <a:spAutoFit/>
          </a:bodyPr>
          <a:lstStyle/>
          <a:p>
            <a:r>
              <a:rPr lang="en-US" sz="4400" dirty="0" smtClean="0"/>
              <a:t>Demand</a:t>
            </a:r>
            <a:endParaRPr lang="en-US" sz="4400" dirty="0"/>
          </a:p>
        </p:txBody>
      </p:sp>
      <p:sp>
        <p:nvSpPr>
          <p:cNvPr id="38" name="TextBox 37"/>
          <p:cNvSpPr txBox="1"/>
          <p:nvPr/>
        </p:nvSpPr>
        <p:spPr>
          <a:xfrm>
            <a:off x="6838464" y="3054097"/>
            <a:ext cx="1723549" cy="769441"/>
          </a:xfrm>
          <a:prstGeom prst="rect">
            <a:avLst/>
          </a:prstGeom>
          <a:noFill/>
        </p:spPr>
        <p:txBody>
          <a:bodyPr wrap="none" rtlCol="0">
            <a:spAutoFit/>
          </a:bodyPr>
          <a:lstStyle/>
          <a:p>
            <a:r>
              <a:rPr lang="en-US" sz="4400" dirty="0" smtClean="0"/>
              <a:t>Supply</a:t>
            </a:r>
            <a:endParaRPr lang="en-US" sz="4400" dirty="0"/>
          </a:p>
        </p:txBody>
      </p:sp>
      <p:sp>
        <p:nvSpPr>
          <p:cNvPr id="40" name="TextBox 39"/>
          <p:cNvSpPr txBox="1"/>
          <p:nvPr/>
        </p:nvSpPr>
        <p:spPr>
          <a:xfrm rot="1134833">
            <a:off x="2937795" y="4852990"/>
            <a:ext cx="2861030" cy="769441"/>
          </a:xfrm>
          <a:prstGeom prst="rect">
            <a:avLst/>
          </a:prstGeom>
          <a:noFill/>
        </p:spPr>
        <p:txBody>
          <a:bodyPr wrap="none" rtlCol="0">
            <a:spAutoFit/>
          </a:bodyPr>
          <a:lstStyle/>
          <a:p>
            <a:r>
              <a:rPr lang="en-US" sz="4400" dirty="0" smtClean="0"/>
              <a:t>Assignment</a:t>
            </a:r>
            <a:endParaRPr lang="en-US" sz="4400" dirty="0"/>
          </a:p>
        </p:txBody>
      </p:sp>
    </p:spTree>
    <p:extLst>
      <p:ext uri="{BB962C8B-B14F-4D97-AF65-F5344CB8AC3E}">
        <p14:creationId xmlns:p14="http://schemas.microsoft.com/office/powerpoint/2010/main" val="157614086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Mmmm</a:t>
            </a:r>
            <a:r>
              <a:rPr lang="en-US" dirty="0"/>
              <a:t>… doughnuts NOW!</a:t>
            </a:r>
          </a:p>
        </p:txBody>
      </p:sp>
      <p:pic>
        <p:nvPicPr>
          <p:cNvPr id="19" name="Picture 18"/>
          <p:cNvPicPr>
            <a:picLocks noChangeAspect="1"/>
          </p:cNvPicPr>
          <p:nvPr/>
        </p:nvPicPr>
        <p:blipFill>
          <a:blip r:embed="rId3"/>
          <a:stretch>
            <a:fillRect/>
          </a:stretch>
        </p:blipFill>
        <p:spPr>
          <a:xfrm>
            <a:off x="279400" y="2550886"/>
            <a:ext cx="2171700" cy="3746500"/>
          </a:xfrm>
          <a:prstGeom prst="rect">
            <a:avLst/>
          </a:prstGeom>
        </p:spPr>
      </p:pic>
      <p:sp>
        <p:nvSpPr>
          <p:cNvPr id="21" name="Cloud Callout 20"/>
          <p:cNvSpPr/>
          <p:nvPr/>
        </p:nvSpPr>
        <p:spPr>
          <a:xfrm>
            <a:off x="1233714" y="1283448"/>
            <a:ext cx="2022589" cy="1447734"/>
          </a:xfrm>
          <a:prstGeom prst="cloudCallou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rotWithShape="1">
          <a:blip r:embed="rId4">
            <a:extLst>
              <a:ext uri="{BEBA8EAE-BF5A-486C-A8C5-ECC9F3942E4B}">
                <a14:imgProps xmlns:a14="http://schemas.microsoft.com/office/drawing/2010/main">
                  <a14:imgLayer r:embed="rId5">
                    <a14:imgEffect>
                      <a14:backgroundRemoval t="1810" b="50679" l="2193" r="50439"/>
                    </a14:imgEffect>
                  </a14:imgLayer>
                </a14:imgProps>
              </a:ext>
            </a:extLst>
          </a:blip>
          <a:srcRect r="50000" b="50089"/>
          <a:stretch/>
        </p:blipFill>
        <p:spPr>
          <a:xfrm>
            <a:off x="5837471" y="5305261"/>
            <a:ext cx="865351" cy="837291"/>
          </a:xfrm>
          <a:prstGeom prst="rect">
            <a:avLst/>
          </a:prstGeom>
        </p:spPr>
      </p:pic>
      <p:pic>
        <p:nvPicPr>
          <p:cNvPr id="45" name="Picture 44"/>
          <p:cNvPicPr>
            <a:picLocks noChangeAspect="1"/>
          </p:cNvPicPr>
          <p:nvPr/>
        </p:nvPicPr>
        <p:blipFill rotWithShape="1">
          <a:blip r:embed="rId4">
            <a:extLst>
              <a:ext uri="{BEBA8EAE-BF5A-486C-A8C5-ECC9F3942E4B}">
                <a14:imgProps xmlns:a14="http://schemas.microsoft.com/office/drawing/2010/main">
                  <a14:imgLayer r:embed="rId5">
                    <a14:imgEffect>
                      <a14:backgroundRemoval t="1810" b="50679" l="2193" r="50439"/>
                    </a14:imgEffect>
                  </a14:imgLayer>
                </a14:imgProps>
              </a:ext>
            </a:extLst>
          </a:blip>
          <a:srcRect r="50000" b="50089"/>
          <a:stretch/>
        </p:blipFill>
        <p:spPr>
          <a:xfrm>
            <a:off x="1585749" y="1580979"/>
            <a:ext cx="865351" cy="837291"/>
          </a:xfrm>
          <a:prstGeom prst="rect">
            <a:avLst/>
          </a:prstGeom>
        </p:spPr>
      </p:pic>
      <p:pic>
        <p:nvPicPr>
          <p:cNvPr id="46" name="Picture 45"/>
          <p:cNvPicPr>
            <a:picLocks noChangeAspect="1"/>
          </p:cNvPicPr>
          <p:nvPr/>
        </p:nvPicPr>
        <p:blipFill rotWithShape="1">
          <a:blip r:embed="rId4">
            <a:extLst>
              <a:ext uri="{BEBA8EAE-BF5A-486C-A8C5-ECC9F3942E4B}">
                <a14:imgProps xmlns:a14="http://schemas.microsoft.com/office/drawing/2010/main">
                  <a14:imgLayer r:embed="rId6">
                    <a14:imgEffect>
                      <a14:backgroundRemoval t="1810" b="50679" l="2193" r="50439"/>
                    </a14:imgEffect>
                  </a14:imgLayer>
                </a14:imgProps>
              </a:ext>
            </a:extLst>
          </a:blip>
          <a:srcRect r="50000" b="50089"/>
          <a:stretch/>
        </p:blipFill>
        <p:spPr>
          <a:xfrm>
            <a:off x="4972120" y="1580979"/>
            <a:ext cx="865351" cy="837291"/>
          </a:xfrm>
          <a:prstGeom prst="rect">
            <a:avLst/>
          </a:prstGeom>
        </p:spPr>
      </p:pic>
      <p:cxnSp>
        <p:nvCxnSpPr>
          <p:cNvPr id="53" name="Straight Arrow Connector 52"/>
          <p:cNvCxnSpPr/>
          <p:nvPr/>
        </p:nvCxnSpPr>
        <p:spPr>
          <a:xfrm flipH="1">
            <a:off x="2227948" y="2418270"/>
            <a:ext cx="2852427" cy="1398987"/>
          </a:xfrm>
          <a:prstGeom prst="straightConnector1">
            <a:avLst/>
          </a:prstGeom>
          <a:ln w="101600" cap="rnd">
            <a:solidFill>
              <a:schemeClr val="accent1">
                <a:lumMod val="60000"/>
                <a:lumOff val="40000"/>
              </a:schemeClr>
            </a:solidFill>
            <a:round/>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2227946" y="4151088"/>
            <a:ext cx="3609525" cy="1252901"/>
          </a:xfrm>
          <a:prstGeom prst="straightConnector1">
            <a:avLst/>
          </a:prstGeom>
          <a:ln w="101600" cap="rnd">
            <a:solidFill>
              <a:schemeClr val="accent1">
                <a:lumMod val="60000"/>
                <a:lumOff val="40000"/>
              </a:schemeClr>
            </a:solidFill>
            <a:round/>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667635" y="2418270"/>
            <a:ext cx="418654" cy="369332"/>
          </a:xfrm>
          <a:prstGeom prst="rect">
            <a:avLst/>
          </a:prstGeom>
          <a:noFill/>
        </p:spPr>
        <p:txBody>
          <a:bodyPr wrap="none" rtlCol="0">
            <a:spAutoFit/>
          </a:bodyPr>
          <a:lstStyle/>
          <a:p>
            <a:r>
              <a:rPr lang="en-US" dirty="0" smtClean="0"/>
              <a:t>$$</a:t>
            </a:r>
            <a:endParaRPr lang="en-US" dirty="0"/>
          </a:p>
        </p:txBody>
      </p:sp>
      <p:sp>
        <p:nvSpPr>
          <p:cNvPr id="37" name="TextBox 36"/>
          <p:cNvSpPr txBox="1"/>
          <p:nvPr/>
        </p:nvSpPr>
        <p:spPr>
          <a:xfrm>
            <a:off x="4393295" y="4501487"/>
            <a:ext cx="524936" cy="369332"/>
          </a:xfrm>
          <a:prstGeom prst="rect">
            <a:avLst/>
          </a:prstGeom>
          <a:noFill/>
        </p:spPr>
        <p:txBody>
          <a:bodyPr wrap="square" rtlCol="0">
            <a:spAutoFit/>
          </a:bodyPr>
          <a:lstStyle/>
          <a:p>
            <a:r>
              <a:rPr lang="en-US" dirty="0" smtClean="0"/>
              <a:t>$</a:t>
            </a:r>
            <a:endParaRPr lang="en-US" dirty="0"/>
          </a:p>
        </p:txBody>
      </p:sp>
      <p:pic>
        <p:nvPicPr>
          <p:cNvPr id="10" name="Picture 9"/>
          <p:cNvPicPr>
            <a:picLocks noChangeAspect="1"/>
          </p:cNvPicPr>
          <p:nvPr/>
        </p:nvPicPr>
        <p:blipFill>
          <a:blip r:embed="rId7"/>
          <a:stretch>
            <a:fillRect/>
          </a:stretch>
        </p:blipFill>
        <p:spPr>
          <a:xfrm>
            <a:off x="5930854" y="1417638"/>
            <a:ext cx="2194228" cy="1232877"/>
          </a:xfrm>
          <a:prstGeom prst="rect">
            <a:avLst/>
          </a:prstGeom>
        </p:spPr>
      </p:pic>
      <p:pic>
        <p:nvPicPr>
          <p:cNvPr id="3" name="Picture 2"/>
          <p:cNvPicPr>
            <a:picLocks noChangeAspect="1"/>
          </p:cNvPicPr>
          <p:nvPr/>
        </p:nvPicPr>
        <p:blipFill>
          <a:blip r:embed="rId8"/>
          <a:stretch>
            <a:fillRect/>
          </a:stretch>
        </p:blipFill>
        <p:spPr>
          <a:xfrm>
            <a:off x="6688675" y="5009174"/>
            <a:ext cx="2194228" cy="1622552"/>
          </a:xfrm>
          <a:prstGeom prst="rect">
            <a:avLst/>
          </a:prstGeom>
        </p:spPr>
      </p:pic>
      <p:grpSp>
        <p:nvGrpSpPr>
          <p:cNvPr id="14" name="Group 13"/>
          <p:cNvGrpSpPr/>
          <p:nvPr/>
        </p:nvGrpSpPr>
        <p:grpSpPr>
          <a:xfrm>
            <a:off x="3985540" y="2077912"/>
            <a:ext cx="515257" cy="515257"/>
            <a:chOff x="3374571" y="2425575"/>
            <a:chExt cx="515257" cy="515257"/>
          </a:xfrm>
        </p:grpSpPr>
        <p:sp>
          <p:nvSpPr>
            <p:cNvPr id="15" name="Oval 14"/>
            <p:cNvSpPr/>
            <p:nvPr/>
          </p:nvSpPr>
          <p:spPr>
            <a:xfrm>
              <a:off x="3374571" y="2425575"/>
              <a:ext cx="515257" cy="5152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Pie 15"/>
            <p:cNvSpPr/>
            <p:nvPr/>
          </p:nvSpPr>
          <p:spPr>
            <a:xfrm>
              <a:off x="3374571" y="2425575"/>
              <a:ext cx="515257" cy="515257"/>
            </a:xfrm>
            <a:prstGeom prst="pie">
              <a:avLst>
                <a:gd name="adj1" fmla="val 16154758"/>
                <a:gd name="adj2" fmla="val 19837474"/>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17" name="Group 16"/>
          <p:cNvGrpSpPr/>
          <p:nvPr/>
        </p:nvGrpSpPr>
        <p:grpSpPr>
          <a:xfrm>
            <a:off x="4660602" y="4336588"/>
            <a:ext cx="515257" cy="515257"/>
            <a:chOff x="3374571" y="2425575"/>
            <a:chExt cx="515257" cy="515257"/>
          </a:xfrm>
        </p:grpSpPr>
        <p:sp>
          <p:nvSpPr>
            <p:cNvPr id="18" name="Oval 17"/>
            <p:cNvSpPr/>
            <p:nvPr/>
          </p:nvSpPr>
          <p:spPr>
            <a:xfrm>
              <a:off x="3374571" y="2425575"/>
              <a:ext cx="515257" cy="5152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Pie 19"/>
            <p:cNvSpPr/>
            <p:nvPr/>
          </p:nvSpPr>
          <p:spPr>
            <a:xfrm>
              <a:off x="3374571" y="2425575"/>
              <a:ext cx="515257" cy="515257"/>
            </a:xfrm>
            <a:prstGeom prst="pie">
              <a:avLst>
                <a:gd name="adj1" fmla="val 16154758"/>
                <a:gd name="adj2" fmla="val 10785345"/>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p:cNvGrpSpPr/>
          <p:nvPr/>
        </p:nvGrpSpPr>
        <p:grpSpPr>
          <a:xfrm>
            <a:off x="2451100" y="1549145"/>
            <a:ext cx="515257" cy="515257"/>
            <a:chOff x="3374571" y="2425575"/>
            <a:chExt cx="515257" cy="515257"/>
          </a:xfrm>
        </p:grpSpPr>
        <p:sp>
          <p:nvSpPr>
            <p:cNvPr id="23" name="Oval 22"/>
            <p:cNvSpPr/>
            <p:nvPr/>
          </p:nvSpPr>
          <p:spPr>
            <a:xfrm>
              <a:off x="3374571" y="2425575"/>
              <a:ext cx="515257" cy="5152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ie 23"/>
            <p:cNvSpPr/>
            <p:nvPr/>
          </p:nvSpPr>
          <p:spPr>
            <a:xfrm>
              <a:off x="3374571" y="2425575"/>
              <a:ext cx="515257" cy="515257"/>
            </a:xfrm>
            <a:prstGeom prst="pie">
              <a:avLst>
                <a:gd name="adj1" fmla="val 16154758"/>
                <a:gd name="adj2" fmla="val 5606486"/>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4" name="TextBox 3"/>
          <p:cNvSpPr txBox="1"/>
          <p:nvPr/>
        </p:nvSpPr>
        <p:spPr>
          <a:xfrm>
            <a:off x="4720274" y="4496023"/>
            <a:ext cx="422937" cy="369332"/>
          </a:xfrm>
          <a:prstGeom prst="rect">
            <a:avLst/>
          </a:prstGeom>
          <a:noFill/>
        </p:spPr>
        <p:txBody>
          <a:bodyPr wrap="none" rtlCol="0">
            <a:spAutoFit/>
          </a:bodyPr>
          <a:lstStyle/>
          <a:p>
            <a:r>
              <a:rPr lang="en-US" dirty="0" smtClean="0"/>
              <a:t>9h</a:t>
            </a:r>
            <a:endParaRPr lang="en-US" dirty="0"/>
          </a:p>
        </p:txBody>
      </p:sp>
      <p:sp>
        <p:nvSpPr>
          <p:cNvPr id="5" name="TextBox 4"/>
          <p:cNvSpPr txBox="1"/>
          <p:nvPr/>
        </p:nvSpPr>
        <p:spPr>
          <a:xfrm>
            <a:off x="4050694" y="2223837"/>
            <a:ext cx="422937" cy="369332"/>
          </a:xfrm>
          <a:prstGeom prst="rect">
            <a:avLst/>
          </a:prstGeom>
          <a:noFill/>
        </p:spPr>
        <p:txBody>
          <a:bodyPr wrap="none" rtlCol="0">
            <a:spAutoFit/>
          </a:bodyPr>
          <a:lstStyle/>
          <a:p>
            <a:r>
              <a:rPr lang="en-US" dirty="0" smtClean="0"/>
              <a:t>2h</a:t>
            </a:r>
            <a:endParaRPr lang="en-US" dirty="0"/>
          </a:p>
        </p:txBody>
      </p:sp>
      <p:sp>
        <p:nvSpPr>
          <p:cNvPr id="6" name="TextBox 5"/>
          <p:cNvSpPr txBox="1"/>
          <p:nvPr/>
        </p:nvSpPr>
        <p:spPr>
          <a:xfrm>
            <a:off x="2505148" y="1671704"/>
            <a:ext cx="422937" cy="369332"/>
          </a:xfrm>
          <a:prstGeom prst="rect">
            <a:avLst/>
          </a:prstGeom>
          <a:noFill/>
        </p:spPr>
        <p:txBody>
          <a:bodyPr wrap="none" rtlCol="0">
            <a:spAutoFit/>
          </a:bodyPr>
          <a:lstStyle/>
          <a:p>
            <a:r>
              <a:rPr lang="en-US" dirty="0" smtClean="0"/>
              <a:t>6h</a:t>
            </a:r>
            <a:endParaRPr lang="en-US" dirty="0"/>
          </a:p>
        </p:txBody>
      </p:sp>
    </p:spTree>
    <p:extLst>
      <p:ext uri="{BB962C8B-B14F-4D97-AF65-F5344CB8AC3E}">
        <p14:creationId xmlns:p14="http://schemas.microsoft.com/office/powerpoint/2010/main" val="232702072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4-01-09 at 4.42.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1434"/>
            <a:ext cx="9144000" cy="3331400"/>
          </a:xfrm>
          <a:prstGeom prst="rect">
            <a:avLst/>
          </a:prstGeom>
        </p:spPr>
      </p:pic>
      <p:sp>
        <p:nvSpPr>
          <p:cNvPr id="7" name="Title 1"/>
          <p:cNvSpPr>
            <a:spLocks noGrp="1"/>
          </p:cNvSpPr>
          <p:nvPr>
            <p:ph type="title"/>
          </p:nvPr>
        </p:nvSpPr>
        <p:spPr>
          <a:xfrm>
            <a:off x="457200" y="274638"/>
            <a:ext cx="8229600" cy="1143000"/>
          </a:xfrm>
        </p:spPr>
        <p:txBody>
          <a:bodyPr/>
          <a:lstStyle/>
          <a:p>
            <a:r>
              <a:rPr lang="en-US" dirty="0" smtClean="0"/>
              <a:t>Make me a promise!</a:t>
            </a:r>
            <a:endParaRPr lang="en-US" dirty="0"/>
          </a:p>
        </p:txBody>
      </p:sp>
    </p:spTree>
    <p:extLst>
      <p:ext uri="{BB962C8B-B14F-4D97-AF65-F5344CB8AC3E}">
        <p14:creationId xmlns:p14="http://schemas.microsoft.com/office/powerpoint/2010/main" val="278136870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Thirsty? I’ll split it with </a:t>
            </a:r>
            <a:r>
              <a:rPr lang="en-US" dirty="0" err="1" smtClean="0"/>
              <a:t>ya</a:t>
            </a:r>
            <a:endParaRPr lang="en-US" dirty="0"/>
          </a:p>
        </p:txBody>
      </p:sp>
      <p:pic>
        <p:nvPicPr>
          <p:cNvPr id="4" name="Picture 3"/>
          <p:cNvPicPr>
            <a:picLocks noChangeAspect="1"/>
          </p:cNvPicPr>
          <p:nvPr/>
        </p:nvPicPr>
        <p:blipFill>
          <a:blip r:embed="rId3"/>
          <a:stretch>
            <a:fillRect/>
          </a:stretch>
        </p:blipFill>
        <p:spPr>
          <a:xfrm>
            <a:off x="-98936" y="2591416"/>
            <a:ext cx="2171700" cy="3746500"/>
          </a:xfrm>
          <a:prstGeom prst="rect">
            <a:avLst/>
          </a:prstGeom>
        </p:spPr>
      </p:pic>
      <p:sp>
        <p:nvSpPr>
          <p:cNvPr id="5" name="Cloud Callout 4"/>
          <p:cNvSpPr/>
          <p:nvPr/>
        </p:nvSpPr>
        <p:spPr>
          <a:xfrm>
            <a:off x="718613" y="1119550"/>
            <a:ext cx="2037761" cy="1671699"/>
          </a:xfrm>
          <a:prstGeom prst="cloudCallou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2451105" y="2141816"/>
            <a:ext cx="2701312" cy="1157716"/>
          </a:xfrm>
          <a:prstGeom prst="straightConnector1">
            <a:avLst/>
          </a:prstGeom>
          <a:ln w="101600" cap="rnd">
            <a:solidFill>
              <a:schemeClr val="accent1">
                <a:lumMod val="60000"/>
                <a:lumOff val="40000"/>
              </a:schemeClr>
            </a:solidFill>
            <a:round/>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2451102" y="4509585"/>
            <a:ext cx="3352863" cy="1255054"/>
          </a:xfrm>
          <a:prstGeom prst="straightConnector1">
            <a:avLst/>
          </a:prstGeom>
          <a:ln w="101600" cap="rnd">
            <a:solidFill>
              <a:schemeClr val="accent1">
                <a:lumMod val="60000"/>
                <a:lumOff val="40000"/>
              </a:schemeClr>
            </a:solidFill>
            <a:round/>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196114" y="4698285"/>
            <a:ext cx="301660" cy="369332"/>
          </a:xfrm>
          <a:prstGeom prst="rect">
            <a:avLst/>
          </a:prstGeom>
          <a:noFill/>
        </p:spPr>
        <p:txBody>
          <a:bodyPr wrap="none" rtlCol="0">
            <a:spAutoFit/>
          </a:bodyPr>
          <a:lstStyle/>
          <a:p>
            <a:r>
              <a:rPr lang="en-US" dirty="0" smtClean="0"/>
              <a:t>$</a:t>
            </a:r>
            <a:endParaRPr lang="en-US" dirty="0"/>
          </a:p>
        </p:txBody>
      </p:sp>
      <p:sp>
        <p:nvSpPr>
          <p:cNvPr id="26" name="TextBox 25"/>
          <p:cNvSpPr txBox="1"/>
          <p:nvPr/>
        </p:nvSpPr>
        <p:spPr>
          <a:xfrm>
            <a:off x="3742128" y="2141816"/>
            <a:ext cx="418654" cy="369332"/>
          </a:xfrm>
          <a:prstGeom prst="rect">
            <a:avLst/>
          </a:prstGeom>
          <a:noFill/>
        </p:spPr>
        <p:txBody>
          <a:bodyPr wrap="none" rtlCol="0">
            <a:spAutoFit/>
          </a:bodyPr>
          <a:lstStyle/>
          <a:p>
            <a:r>
              <a:rPr lang="en-US" dirty="0" smtClean="0"/>
              <a:t>$$</a:t>
            </a:r>
            <a:endParaRPr lang="en-US" dirty="0"/>
          </a:p>
        </p:txBody>
      </p:sp>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backgroundRemoval t="1810" b="50679" l="2193" r="50439"/>
                    </a14:imgEffect>
                  </a14:imgLayer>
                </a14:imgProps>
              </a:ext>
            </a:extLst>
          </a:blip>
          <a:srcRect r="50000" b="50089"/>
          <a:stretch/>
        </p:blipFill>
        <p:spPr>
          <a:xfrm>
            <a:off x="914525" y="1627498"/>
            <a:ext cx="865351" cy="837291"/>
          </a:xfrm>
          <a:prstGeom prst="rect">
            <a:avLst/>
          </a:prstGeom>
        </p:spPr>
      </p:pic>
      <p:cxnSp>
        <p:nvCxnSpPr>
          <p:cNvPr id="34" name="Straight Arrow Connector 33"/>
          <p:cNvCxnSpPr/>
          <p:nvPr/>
        </p:nvCxnSpPr>
        <p:spPr>
          <a:xfrm flipH="1">
            <a:off x="2451103" y="3842970"/>
            <a:ext cx="3021110" cy="0"/>
          </a:xfrm>
          <a:prstGeom prst="straightConnector1">
            <a:avLst/>
          </a:prstGeom>
          <a:ln w="101600" cap="rnd">
            <a:solidFill>
              <a:schemeClr val="accent1">
                <a:lumMod val="60000"/>
                <a:lumOff val="40000"/>
              </a:schemeClr>
            </a:solidFill>
            <a:round/>
            <a:tailEnd type="arrow"/>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935097" y="3337923"/>
            <a:ext cx="535648" cy="369332"/>
          </a:xfrm>
          <a:prstGeom prst="rect">
            <a:avLst/>
          </a:prstGeom>
          <a:noFill/>
        </p:spPr>
        <p:txBody>
          <a:bodyPr wrap="none" rtlCol="0">
            <a:spAutoFit/>
          </a:bodyPr>
          <a:lstStyle/>
          <a:p>
            <a:r>
              <a:rPr lang="en-US" dirty="0" smtClean="0"/>
              <a:t>$$$</a:t>
            </a:r>
            <a:endParaRPr lang="en-US" dirty="0"/>
          </a:p>
        </p:txBody>
      </p:sp>
      <p:grpSp>
        <p:nvGrpSpPr>
          <p:cNvPr id="40" name="Group 39"/>
          <p:cNvGrpSpPr/>
          <p:nvPr/>
        </p:nvGrpSpPr>
        <p:grpSpPr>
          <a:xfrm>
            <a:off x="4022967" y="1770067"/>
            <a:ext cx="515257" cy="515257"/>
            <a:chOff x="3374571" y="2425575"/>
            <a:chExt cx="515257" cy="515257"/>
          </a:xfrm>
        </p:grpSpPr>
        <p:sp>
          <p:nvSpPr>
            <p:cNvPr id="41" name="Oval 40"/>
            <p:cNvSpPr/>
            <p:nvPr/>
          </p:nvSpPr>
          <p:spPr>
            <a:xfrm>
              <a:off x="3374571" y="2425575"/>
              <a:ext cx="515257" cy="5152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Pie 41"/>
            <p:cNvSpPr/>
            <p:nvPr/>
          </p:nvSpPr>
          <p:spPr>
            <a:xfrm>
              <a:off x="3374571" y="2425575"/>
              <a:ext cx="515257" cy="515257"/>
            </a:xfrm>
            <a:prstGeom prst="pie">
              <a:avLst>
                <a:gd name="adj1" fmla="val 16154758"/>
                <a:gd name="adj2" fmla="val 19837474"/>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43" name="Group 42"/>
          <p:cNvGrpSpPr/>
          <p:nvPr/>
        </p:nvGrpSpPr>
        <p:grpSpPr>
          <a:xfrm>
            <a:off x="4476342" y="4625322"/>
            <a:ext cx="515257" cy="515257"/>
            <a:chOff x="3374571" y="2425575"/>
            <a:chExt cx="515257" cy="515257"/>
          </a:xfrm>
        </p:grpSpPr>
        <p:sp>
          <p:nvSpPr>
            <p:cNvPr id="44" name="Oval 43"/>
            <p:cNvSpPr/>
            <p:nvPr/>
          </p:nvSpPr>
          <p:spPr>
            <a:xfrm>
              <a:off x="3374571" y="2425575"/>
              <a:ext cx="515257" cy="5152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ie 44"/>
            <p:cNvSpPr/>
            <p:nvPr/>
          </p:nvSpPr>
          <p:spPr>
            <a:xfrm>
              <a:off x="3374571" y="2425575"/>
              <a:ext cx="515257" cy="515257"/>
            </a:xfrm>
            <a:prstGeom prst="pie">
              <a:avLst>
                <a:gd name="adj1" fmla="val 16154758"/>
                <a:gd name="adj2" fmla="val 10785345"/>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46" name="Group 45"/>
          <p:cNvGrpSpPr/>
          <p:nvPr/>
        </p:nvGrpSpPr>
        <p:grpSpPr>
          <a:xfrm>
            <a:off x="1966605" y="1369869"/>
            <a:ext cx="515257" cy="515257"/>
            <a:chOff x="3374571" y="2425575"/>
            <a:chExt cx="515257" cy="515257"/>
          </a:xfrm>
        </p:grpSpPr>
        <p:sp>
          <p:nvSpPr>
            <p:cNvPr id="47" name="Oval 46"/>
            <p:cNvSpPr/>
            <p:nvPr/>
          </p:nvSpPr>
          <p:spPr>
            <a:xfrm>
              <a:off x="3374571" y="2425575"/>
              <a:ext cx="515257" cy="5152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Pie 47"/>
            <p:cNvSpPr/>
            <p:nvPr/>
          </p:nvSpPr>
          <p:spPr>
            <a:xfrm>
              <a:off x="3374571" y="2425575"/>
              <a:ext cx="515257" cy="515257"/>
            </a:xfrm>
            <a:prstGeom prst="pie">
              <a:avLst>
                <a:gd name="adj1" fmla="val 16154758"/>
                <a:gd name="adj2" fmla="val 5606486"/>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grpSp>
        <p:nvGrpSpPr>
          <p:cNvPr id="49" name="Group 48"/>
          <p:cNvGrpSpPr/>
          <p:nvPr/>
        </p:nvGrpSpPr>
        <p:grpSpPr>
          <a:xfrm>
            <a:off x="4349012" y="3045254"/>
            <a:ext cx="515257" cy="515257"/>
            <a:chOff x="3374571" y="2425575"/>
            <a:chExt cx="515257" cy="515257"/>
          </a:xfrm>
        </p:grpSpPr>
        <p:sp>
          <p:nvSpPr>
            <p:cNvPr id="50" name="Oval 49"/>
            <p:cNvSpPr/>
            <p:nvPr/>
          </p:nvSpPr>
          <p:spPr>
            <a:xfrm>
              <a:off x="3374571" y="2425575"/>
              <a:ext cx="515257" cy="515257"/>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Pie 50"/>
            <p:cNvSpPr/>
            <p:nvPr/>
          </p:nvSpPr>
          <p:spPr>
            <a:xfrm>
              <a:off x="3374571" y="2425575"/>
              <a:ext cx="515257" cy="515257"/>
            </a:xfrm>
            <a:prstGeom prst="pie">
              <a:avLst>
                <a:gd name="adj1" fmla="val 16154758"/>
                <a:gd name="adj2" fmla="val 19837474"/>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pic>
        <p:nvPicPr>
          <p:cNvPr id="52" name="Picture 51"/>
          <p:cNvPicPr>
            <a:picLocks noChangeAspect="1"/>
          </p:cNvPicPr>
          <p:nvPr/>
        </p:nvPicPr>
        <p:blipFill>
          <a:blip r:embed="rId6"/>
          <a:stretch>
            <a:fillRect/>
          </a:stretch>
        </p:blipFill>
        <p:spPr>
          <a:xfrm>
            <a:off x="5872534" y="1453265"/>
            <a:ext cx="2194228" cy="1232877"/>
          </a:xfrm>
          <a:prstGeom prst="rect">
            <a:avLst/>
          </a:prstGeom>
        </p:spPr>
      </p:pic>
      <p:pic>
        <p:nvPicPr>
          <p:cNvPr id="53" name="Picture 52"/>
          <p:cNvPicPr>
            <a:picLocks noChangeAspect="1"/>
          </p:cNvPicPr>
          <p:nvPr/>
        </p:nvPicPr>
        <p:blipFill>
          <a:blip r:embed="rId7"/>
          <a:stretch>
            <a:fillRect/>
          </a:stretch>
        </p:blipFill>
        <p:spPr>
          <a:xfrm>
            <a:off x="5857932" y="3169529"/>
            <a:ext cx="2181806" cy="1578398"/>
          </a:xfrm>
          <a:prstGeom prst="rect">
            <a:avLst/>
          </a:prstGeom>
        </p:spPr>
      </p:pic>
      <p:pic>
        <p:nvPicPr>
          <p:cNvPr id="54" name="Picture 53"/>
          <p:cNvPicPr>
            <a:picLocks noChangeAspect="1"/>
          </p:cNvPicPr>
          <p:nvPr/>
        </p:nvPicPr>
        <p:blipFill>
          <a:blip r:embed="rId8"/>
          <a:stretch>
            <a:fillRect/>
          </a:stretch>
        </p:blipFill>
        <p:spPr>
          <a:xfrm>
            <a:off x="6415718" y="5049704"/>
            <a:ext cx="2194228" cy="1622552"/>
          </a:xfrm>
          <a:prstGeom prst="rect">
            <a:avLst/>
          </a:prstGeom>
        </p:spPr>
      </p:pic>
      <p:sp>
        <p:nvSpPr>
          <p:cNvPr id="55" name="TextBox 54"/>
          <p:cNvSpPr txBox="1"/>
          <p:nvPr/>
        </p:nvSpPr>
        <p:spPr>
          <a:xfrm>
            <a:off x="2012853" y="1529304"/>
            <a:ext cx="384488" cy="369332"/>
          </a:xfrm>
          <a:prstGeom prst="rect">
            <a:avLst/>
          </a:prstGeom>
          <a:noFill/>
        </p:spPr>
        <p:txBody>
          <a:bodyPr wrap="none" rtlCol="0">
            <a:spAutoFit/>
          </a:bodyPr>
          <a:lstStyle/>
          <a:p>
            <a:r>
              <a:rPr lang="en-US" dirty="0" smtClean="0"/>
              <a:t>6h</a:t>
            </a:r>
            <a:endParaRPr lang="en-US" dirty="0"/>
          </a:p>
        </p:txBody>
      </p:sp>
      <p:sp>
        <p:nvSpPr>
          <p:cNvPr id="56" name="TextBox 55"/>
          <p:cNvSpPr txBox="1"/>
          <p:nvPr/>
        </p:nvSpPr>
        <p:spPr>
          <a:xfrm>
            <a:off x="4086575" y="1934604"/>
            <a:ext cx="422937" cy="369332"/>
          </a:xfrm>
          <a:prstGeom prst="rect">
            <a:avLst/>
          </a:prstGeom>
          <a:noFill/>
        </p:spPr>
        <p:txBody>
          <a:bodyPr wrap="none" rtlCol="0">
            <a:spAutoFit/>
          </a:bodyPr>
          <a:lstStyle/>
          <a:p>
            <a:r>
              <a:rPr lang="en-US" dirty="0" smtClean="0"/>
              <a:t>2h</a:t>
            </a:r>
            <a:endParaRPr lang="en-US" dirty="0"/>
          </a:p>
        </p:txBody>
      </p:sp>
      <p:sp>
        <p:nvSpPr>
          <p:cNvPr id="59" name="TextBox 58"/>
          <p:cNvSpPr txBox="1"/>
          <p:nvPr/>
        </p:nvSpPr>
        <p:spPr>
          <a:xfrm>
            <a:off x="4406518" y="3218199"/>
            <a:ext cx="422937" cy="369332"/>
          </a:xfrm>
          <a:prstGeom prst="rect">
            <a:avLst/>
          </a:prstGeom>
          <a:noFill/>
        </p:spPr>
        <p:txBody>
          <a:bodyPr wrap="none" rtlCol="0">
            <a:spAutoFit/>
          </a:bodyPr>
          <a:lstStyle/>
          <a:p>
            <a:r>
              <a:rPr lang="en-US" dirty="0" smtClean="0"/>
              <a:t>2h</a:t>
            </a:r>
            <a:endParaRPr lang="en-US" dirty="0"/>
          </a:p>
        </p:txBody>
      </p:sp>
      <p:sp>
        <p:nvSpPr>
          <p:cNvPr id="60" name="TextBox 59"/>
          <p:cNvSpPr txBox="1"/>
          <p:nvPr/>
        </p:nvSpPr>
        <p:spPr>
          <a:xfrm>
            <a:off x="4537756" y="4798267"/>
            <a:ext cx="422937" cy="369332"/>
          </a:xfrm>
          <a:prstGeom prst="rect">
            <a:avLst/>
          </a:prstGeom>
          <a:noFill/>
        </p:spPr>
        <p:txBody>
          <a:bodyPr wrap="none" rtlCol="0">
            <a:spAutoFit/>
          </a:bodyPr>
          <a:lstStyle/>
          <a:p>
            <a:r>
              <a:rPr lang="en-US" dirty="0" smtClean="0"/>
              <a:t>9h</a:t>
            </a:r>
            <a:endParaRPr lang="en-US" dirty="0"/>
          </a:p>
        </p:txBody>
      </p:sp>
      <p:pic>
        <p:nvPicPr>
          <p:cNvPr id="28" name="Picture 27"/>
          <p:cNvPicPr>
            <a:picLocks noChangeAspect="1"/>
          </p:cNvPicPr>
          <p:nvPr/>
        </p:nvPicPr>
        <p:blipFill rotWithShape="1">
          <a:blip r:embed="rId4">
            <a:extLst>
              <a:ext uri="{BEBA8EAE-BF5A-486C-A8C5-ECC9F3942E4B}">
                <a14:imgProps xmlns:a14="http://schemas.microsoft.com/office/drawing/2010/main">
                  <a14:imgLayer r:embed="rId5">
                    <a14:imgEffect>
                      <a14:backgroundRemoval t="1810" b="50679" l="2193" r="50439"/>
                    </a14:imgEffect>
                  </a14:imgLayer>
                </a14:imgProps>
              </a:ext>
            </a:extLst>
          </a:blip>
          <a:srcRect r="50000" b="50089"/>
          <a:stretch/>
        </p:blipFill>
        <p:spPr>
          <a:xfrm>
            <a:off x="5152417" y="1851291"/>
            <a:ext cx="865351" cy="837291"/>
          </a:xfrm>
          <a:prstGeom prst="rect">
            <a:avLst/>
          </a:prstGeom>
        </p:spPr>
      </p:pic>
      <p:pic>
        <p:nvPicPr>
          <p:cNvPr id="29" name="Picture 28"/>
          <p:cNvPicPr>
            <a:picLocks noChangeAspect="1"/>
          </p:cNvPicPr>
          <p:nvPr/>
        </p:nvPicPr>
        <p:blipFill rotWithShape="1">
          <a:blip r:embed="rId9">
            <a:extLst>
              <a:ext uri="{BEBA8EAE-BF5A-486C-A8C5-ECC9F3942E4B}">
                <a14:imgProps xmlns:a14="http://schemas.microsoft.com/office/drawing/2010/main">
                  <a14:imgLayer r:embed="rId10">
                    <a14:imgEffect>
                      <a14:backgroundRemoval t="8706" b="42118" l="28889" r="64815">
                        <a14:foregroundMark x1="62222" y1="21647" x2="34074" y2="11765"/>
                        <a14:foregroundMark x1="52222" y1="11294" x2="57778" y2="13882"/>
                        <a14:foregroundMark x1="32963" y1="35059" x2="32963" y2="21412"/>
                        <a14:foregroundMark x1="29259" y1="15529" x2="31852" y2="22353"/>
                        <a14:foregroundMark x1="30000" y1="15294" x2="40370" y2="9412"/>
                        <a14:foregroundMark x1="32593" y1="35529" x2="45556" y2="42118"/>
                        <a14:foregroundMark x1="32593" y1="36235" x2="38889" y2="41176"/>
                        <a14:foregroundMark x1="64074" y1="26588" x2="64074" y2="32941"/>
                        <a14:foregroundMark x1="63333" y1="23529" x2="64074" y2="27059"/>
                        <a14:foregroundMark x1="57407" y1="36235" x2="63333" y2="33176"/>
                        <a14:foregroundMark x1="57778" y1="23529" x2="57037" y2="34588"/>
                      </a14:backgroundRemoval>
                    </a14:imgEffect>
                  </a14:imgLayer>
                </a14:imgProps>
              </a:ext>
            </a:extLst>
          </a:blip>
          <a:srcRect l="28248" t="8309" r="33767" b="57320"/>
          <a:stretch/>
        </p:blipFill>
        <p:spPr>
          <a:xfrm>
            <a:off x="5339540" y="3928741"/>
            <a:ext cx="559570" cy="797004"/>
          </a:xfrm>
          <a:prstGeom prst="rect">
            <a:avLst/>
          </a:prstGeom>
        </p:spPr>
      </p:pic>
      <p:pic>
        <p:nvPicPr>
          <p:cNvPr id="35" name="Picture 34"/>
          <p:cNvPicPr>
            <a:picLocks noChangeAspect="1"/>
          </p:cNvPicPr>
          <p:nvPr/>
        </p:nvPicPr>
        <p:blipFill rotWithShape="1">
          <a:blip r:embed="rId4">
            <a:extLst>
              <a:ext uri="{BEBA8EAE-BF5A-486C-A8C5-ECC9F3942E4B}">
                <a14:imgProps xmlns:a14="http://schemas.microsoft.com/office/drawing/2010/main">
                  <a14:imgLayer r:embed="rId5">
                    <a14:imgEffect>
                      <a14:backgroundRemoval t="1810" b="50679" l="2193" r="50439"/>
                    </a14:imgEffect>
                  </a14:imgLayer>
                </a14:imgProps>
              </a:ext>
            </a:extLst>
          </a:blip>
          <a:srcRect r="50000" b="50089"/>
          <a:stretch/>
        </p:blipFill>
        <p:spPr>
          <a:xfrm>
            <a:off x="5606830" y="5862985"/>
            <a:ext cx="865351" cy="837291"/>
          </a:xfrm>
          <a:prstGeom prst="rect">
            <a:avLst/>
          </a:prstGeom>
        </p:spPr>
      </p:pic>
      <p:pic>
        <p:nvPicPr>
          <p:cNvPr id="36" name="Picture 35"/>
          <p:cNvPicPr>
            <a:picLocks noChangeAspect="1"/>
          </p:cNvPicPr>
          <p:nvPr/>
        </p:nvPicPr>
        <p:blipFill rotWithShape="1">
          <a:blip r:embed="rId9">
            <a:extLst>
              <a:ext uri="{BEBA8EAE-BF5A-486C-A8C5-ECC9F3942E4B}">
                <a14:imgProps xmlns:a14="http://schemas.microsoft.com/office/drawing/2010/main">
                  <a14:imgLayer r:embed="rId11">
                    <a14:imgEffect>
                      <a14:backgroundRemoval t="8706" b="42118" l="28889" r="64815">
                        <a14:foregroundMark x1="62222" y1="21647" x2="34074" y2="11765"/>
                        <a14:foregroundMark x1="52222" y1="11294" x2="57778" y2="13882"/>
                        <a14:foregroundMark x1="32963" y1="35059" x2="32963" y2="21412"/>
                        <a14:foregroundMark x1="29259" y1="15529" x2="31852" y2="22353"/>
                        <a14:foregroundMark x1="30000" y1="15294" x2="40370" y2="9412"/>
                        <a14:foregroundMark x1="32593" y1="35529" x2="45556" y2="42118"/>
                        <a14:foregroundMark x1="32593" y1="36235" x2="38889" y2="41176"/>
                        <a14:foregroundMark x1="64074" y1="26588" x2="64074" y2="32941"/>
                        <a14:foregroundMark x1="63333" y1="23529" x2="64074" y2="27059"/>
                        <a14:foregroundMark x1="57407" y1="36235" x2="63333" y2="33176"/>
                        <a14:foregroundMark x1="57778" y1="23529" x2="57037" y2="34588"/>
                      </a14:backgroundRemoval>
                    </a14:imgEffect>
                  </a14:imgLayer>
                </a14:imgProps>
              </a:ext>
            </a:extLst>
          </a:blip>
          <a:srcRect l="28248" t="8309" r="33767" b="57320"/>
          <a:stretch/>
        </p:blipFill>
        <p:spPr>
          <a:xfrm>
            <a:off x="6036900" y="5514747"/>
            <a:ext cx="559570" cy="797004"/>
          </a:xfrm>
          <a:prstGeom prst="rect">
            <a:avLst/>
          </a:prstGeom>
        </p:spPr>
      </p:pic>
      <p:pic>
        <p:nvPicPr>
          <p:cNvPr id="10" name="Picture 9"/>
          <p:cNvPicPr>
            <a:picLocks noChangeAspect="1"/>
          </p:cNvPicPr>
          <p:nvPr/>
        </p:nvPicPr>
        <p:blipFill rotWithShape="1">
          <a:blip r:embed="rId9">
            <a:extLst>
              <a:ext uri="{BEBA8EAE-BF5A-486C-A8C5-ECC9F3942E4B}">
                <a14:imgProps xmlns:a14="http://schemas.microsoft.com/office/drawing/2010/main">
                  <a14:imgLayer r:embed="rId11">
                    <a14:imgEffect>
                      <a14:backgroundRemoval t="8706" b="42118" l="28889" r="64815">
                        <a14:foregroundMark x1="62222" y1="21647" x2="34074" y2="11765"/>
                        <a14:foregroundMark x1="52222" y1="11294" x2="57778" y2="13882"/>
                        <a14:foregroundMark x1="32963" y1="35059" x2="32963" y2="21412"/>
                        <a14:foregroundMark x1="29259" y1="15529" x2="31852" y2="22353"/>
                        <a14:foregroundMark x1="30000" y1="15294" x2="40370" y2="9412"/>
                        <a14:foregroundMark x1="32593" y1="35529" x2="45556" y2="42118"/>
                        <a14:foregroundMark x1="32593" y1="36235" x2="38889" y2="41176"/>
                        <a14:foregroundMark x1="64074" y1="26588" x2="64074" y2="32941"/>
                        <a14:foregroundMark x1="63333" y1="23529" x2="64074" y2="27059"/>
                        <a14:foregroundMark x1="57407" y1="36235" x2="63333" y2="33176"/>
                        <a14:foregroundMark x1="57778" y1="23529" x2="57037" y2="34588"/>
                      </a14:backgroundRemoval>
                    </a14:imgEffect>
                  </a14:imgLayer>
                </a14:imgProps>
              </a:ext>
            </a:extLst>
          </a:blip>
          <a:srcRect l="28248" t="8309" r="33767" b="57320"/>
          <a:stretch/>
        </p:blipFill>
        <p:spPr>
          <a:xfrm>
            <a:off x="1352998" y="1478918"/>
            <a:ext cx="559570" cy="797004"/>
          </a:xfrm>
          <a:prstGeom prst="rect">
            <a:avLst/>
          </a:prstGeom>
        </p:spPr>
      </p:pic>
    </p:spTree>
    <p:extLst>
      <p:ext uri="{BB962C8B-B14F-4D97-AF65-F5344CB8AC3E}">
        <p14:creationId xmlns:p14="http://schemas.microsoft.com/office/powerpoint/2010/main" val="28199147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Additional factors considered</a:t>
            </a:r>
            <a:endParaRPr lang="en-US" dirty="0"/>
          </a:p>
        </p:txBody>
      </p:sp>
      <p:pic>
        <p:nvPicPr>
          <p:cNvPr id="3" name="Picture 2"/>
          <p:cNvPicPr>
            <a:picLocks noChangeAspect="1"/>
          </p:cNvPicPr>
          <p:nvPr/>
        </p:nvPicPr>
        <p:blipFill>
          <a:blip r:embed="rId3"/>
          <a:stretch>
            <a:fillRect/>
          </a:stretch>
        </p:blipFill>
        <p:spPr>
          <a:xfrm>
            <a:off x="5422796" y="3119199"/>
            <a:ext cx="1770669" cy="1521897"/>
          </a:xfrm>
          <a:prstGeom prst="rect">
            <a:avLst/>
          </a:prstGeom>
        </p:spPr>
      </p:pic>
      <p:pic>
        <p:nvPicPr>
          <p:cNvPr id="4" name="Picture 3"/>
          <p:cNvPicPr>
            <a:picLocks noChangeAspect="1"/>
          </p:cNvPicPr>
          <p:nvPr/>
        </p:nvPicPr>
        <p:blipFill>
          <a:blip r:embed="rId4"/>
          <a:stretch>
            <a:fillRect/>
          </a:stretch>
        </p:blipFill>
        <p:spPr>
          <a:xfrm>
            <a:off x="1326096" y="3020879"/>
            <a:ext cx="2434752" cy="1620217"/>
          </a:xfrm>
          <a:prstGeom prst="rect">
            <a:avLst/>
          </a:prstGeom>
        </p:spPr>
      </p:pic>
      <p:grpSp>
        <p:nvGrpSpPr>
          <p:cNvPr id="10" name="Group 9"/>
          <p:cNvGrpSpPr/>
          <p:nvPr/>
        </p:nvGrpSpPr>
        <p:grpSpPr>
          <a:xfrm>
            <a:off x="4174795" y="1701473"/>
            <a:ext cx="943632" cy="629917"/>
            <a:chOff x="4424148" y="1759632"/>
            <a:chExt cx="1477483" cy="788514"/>
          </a:xfrm>
        </p:grpSpPr>
        <p:sp>
          <p:nvSpPr>
            <p:cNvPr id="8" name="Right Arrow 7"/>
            <p:cNvSpPr/>
            <p:nvPr/>
          </p:nvSpPr>
          <p:spPr>
            <a:xfrm>
              <a:off x="4424148" y="1759632"/>
              <a:ext cx="1477483" cy="39010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0800000">
              <a:off x="4424148" y="2158039"/>
              <a:ext cx="1477483" cy="39010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p:cNvPicPr>
            <a:picLocks noChangeAspect="1"/>
          </p:cNvPicPr>
          <p:nvPr/>
        </p:nvPicPr>
        <p:blipFill>
          <a:blip r:embed="rId5"/>
          <a:stretch>
            <a:fillRect/>
          </a:stretch>
        </p:blipFill>
        <p:spPr>
          <a:xfrm>
            <a:off x="1777025" y="1403664"/>
            <a:ext cx="2194228" cy="1232877"/>
          </a:xfrm>
          <a:prstGeom prst="rect">
            <a:avLst/>
          </a:prstGeom>
        </p:spPr>
      </p:pic>
      <p:pic>
        <p:nvPicPr>
          <p:cNvPr id="13" name="Picture 12"/>
          <p:cNvPicPr>
            <a:picLocks noChangeAspect="1"/>
          </p:cNvPicPr>
          <p:nvPr/>
        </p:nvPicPr>
        <p:blipFill>
          <a:blip r:embed="rId6"/>
          <a:stretch>
            <a:fillRect/>
          </a:stretch>
        </p:blipFill>
        <p:spPr>
          <a:xfrm>
            <a:off x="5304936" y="1403664"/>
            <a:ext cx="2201566" cy="1232877"/>
          </a:xfrm>
          <a:prstGeom prst="rect">
            <a:avLst/>
          </a:prstGeom>
        </p:spPr>
      </p:pic>
      <p:pic>
        <p:nvPicPr>
          <p:cNvPr id="15" name="Picture 14"/>
          <p:cNvPicPr>
            <a:picLocks noChangeAspect="1"/>
          </p:cNvPicPr>
          <p:nvPr/>
        </p:nvPicPr>
        <p:blipFill>
          <a:blip r:embed="rId7"/>
          <a:stretch>
            <a:fillRect/>
          </a:stretch>
        </p:blipFill>
        <p:spPr>
          <a:xfrm>
            <a:off x="3971253" y="4641096"/>
            <a:ext cx="1760374" cy="1760374"/>
          </a:xfrm>
          <a:prstGeom prst="rect">
            <a:avLst/>
          </a:prstGeom>
        </p:spPr>
      </p:pic>
    </p:spTree>
    <p:extLst>
      <p:ext uri="{BB962C8B-B14F-4D97-AF65-F5344CB8AC3E}">
        <p14:creationId xmlns:p14="http://schemas.microsoft.com/office/powerpoint/2010/main" val="112745617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Java vs. C++</a:t>
            </a:r>
            <a:endParaRPr lang="en-US" dirty="0"/>
          </a:p>
        </p:txBody>
      </p:sp>
      <p:pic>
        <p:nvPicPr>
          <p:cNvPr id="5" name="Picture 4"/>
          <p:cNvPicPr>
            <a:picLocks noChangeAspect="1"/>
          </p:cNvPicPr>
          <p:nvPr/>
        </p:nvPicPr>
        <p:blipFill>
          <a:blip r:embed="rId3"/>
          <a:stretch>
            <a:fillRect/>
          </a:stretch>
        </p:blipFill>
        <p:spPr>
          <a:xfrm>
            <a:off x="1137027" y="1296276"/>
            <a:ext cx="7236213" cy="4850524"/>
          </a:xfrm>
          <a:prstGeom prst="rect">
            <a:avLst/>
          </a:prstGeom>
        </p:spPr>
      </p:pic>
    </p:spTree>
    <p:extLst>
      <p:ext uri="{BB962C8B-B14F-4D97-AF65-F5344CB8AC3E}">
        <p14:creationId xmlns:p14="http://schemas.microsoft.com/office/powerpoint/2010/main" val="2194916694"/>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major difficulty with SOA</a:t>
            </a:r>
            <a:endParaRPr lang="en-US" dirty="0"/>
          </a:p>
        </p:txBody>
      </p:sp>
      <p:pic>
        <p:nvPicPr>
          <p:cNvPr id="4" name="Picture 3"/>
          <p:cNvPicPr>
            <a:picLocks noChangeAspect="1"/>
          </p:cNvPicPr>
          <p:nvPr/>
        </p:nvPicPr>
        <p:blipFill>
          <a:blip r:embed="rId3"/>
          <a:stretch>
            <a:fillRect/>
          </a:stretch>
        </p:blipFill>
        <p:spPr>
          <a:xfrm>
            <a:off x="687943" y="1531007"/>
            <a:ext cx="3558007" cy="2374802"/>
          </a:xfrm>
          <a:prstGeom prst="rect">
            <a:avLst/>
          </a:prstGeom>
        </p:spPr>
      </p:pic>
      <p:pic>
        <p:nvPicPr>
          <p:cNvPr id="6" name="Picture 5"/>
          <p:cNvPicPr>
            <a:picLocks noChangeAspect="1"/>
          </p:cNvPicPr>
          <p:nvPr/>
        </p:nvPicPr>
        <p:blipFill>
          <a:blip r:embed="rId4"/>
          <a:stretch>
            <a:fillRect/>
          </a:stretch>
        </p:blipFill>
        <p:spPr>
          <a:xfrm>
            <a:off x="5002767" y="3905809"/>
            <a:ext cx="3083856" cy="1893596"/>
          </a:xfrm>
          <a:prstGeom prst="rect">
            <a:avLst/>
          </a:prstGeom>
        </p:spPr>
      </p:pic>
    </p:spTree>
    <p:extLst>
      <p:ext uri="{BB962C8B-B14F-4D97-AF65-F5344CB8AC3E}">
        <p14:creationId xmlns:p14="http://schemas.microsoft.com/office/powerpoint/2010/main" val="413667190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11868</TotalTime>
  <Words>1494</Words>
  <Application>Microsoft Macintosh PowerPoint</Application>
  <PresentationFormat>On-screen Show (4:3)</PresentationFormat>
  <Paragraphs>209</Paragraphs>
  <Slides>28</Slides>
  <Notes>23</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Who are we?</vt:lpstr>
      <vt:lpstr>What do we do?</vt:lpstr>
      <vt:lpstr>How do you decide?</vt:lpstr>
      <vt:lpstr>Mmmm… doughnuts NOW!</vt:lpstr>
      <vt:lpstr>Make me a promise!</vt:lpstr>
      <vt:lpstr>Thirsty? I’ll split it with ya</vt:lpstr>
      <vt:lpstr>Additional factors considered</vt:lpstr>
      <vt:lpstr>Java vs. C++</vt:lpstr>
      <vt:lpstr>A major difficulty with SOA</vt:lpstr>
      <vt:lpstr>Problems with devo</vt:lpstr>
      <vt:lpstr>What does SOA look like?</vt:lpstr>
      <vt:lpstr>Put a layer in-between</vt:lpstr>
      <vt:lpstr>Spy on them!</vt:lpstr>
      <vt:lpstr>Eliminate them</vt:lpstr>
      <vt:lpstr>Some extra tips</vt:lpstr>
      <vt:lpstr>TDD</vt:lpstr>
      <vt:lpstr>How I remember things before TDD…</vt:lpstr>
      <vt:lpstr>PowerPoint Presentation</vt:lpstr>
      <vt:lpstr>How can I get more unit tests?</vt:lpstr>
      <vt:lpstr>PowerPoint Presentation</vt:lpstr>
      <vt:lpstr>Common TDD Misconceptions</vt:lpstr>
      <vt:lpstr>Okay, but why is TDD good?</vt:lpstr>
      <vt:lpstr>Additional Benefits of TDD</vt:lpstr>
      <vt:lpstr>TDD pitfalls</vt:lpstr>
      <vt:lpstr>If testing is hard…</vt:lpstr>
      <vt:lpstr>PowerPoint Presentation</vt:lpstr>
      <vt:lpstr>PowerPoint Presentation</vt:lpstr>
      <vt:lpstr>PowerPoint Presentation</vt:lpstr>
    </vt:vector>
  </TitlesOfParts>
  <Company>Amazon.com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F2P</dc:title>
  <dc:creator>Matt Becker</dc:creator>
  <cp:lastModifiedBy>Matt Becker</cp:lastModifiedBy>
  <cp:revision>122</cp:revision>
  <dcterms:created xsi:type="dcterms:W3CDTF">2014-01-06T19:31:30Z</dcterms:created>
  <dcterms:modified xsi:type="dcterms:W3CDTF">2014-02-20T01:47:38Z</dcterms:modified>
</cp:coreProperties>
</file>